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7" r:id="rId6"/>
    <p:sldId id="369" r:id="rId7"/>
    <p:sldId id="440" r:id="rId8"/>
    <p:sldId id="441" r:id="rId9"/>
    <p:sldId id="442" r:id="rId10"/>
    <p:sldId id="443" r:id="rId11"/>
    <p:sldId id="456" r:id="rId12"/>
    <p:sldId id="458" r:id="rId13"/>
    <p:sldId id="457" r:id="rId14"/>
    <p:sldId id="417" r:id="rId15"/>
    <p:sldId id="352" r:id="rId16"/>
    <p:sldId id="354" r:id="rId17"/>
    <p:sldId id="353" r:id="rId18"/>
    <p:sldId id="435" r:id="rId19"/>
    <p:sldId id="356" r:id="rId20"/>
    <p:sldId id="372" r:id="rId21"/>
    <p:sldId id="444" r:id="rId22"/>
    <p:sldId id="373" r:id="rId23"/>
    <p:sldId id="445" r:id="rId24"/>
    <p:sldId id="416" r:id="rId25"/>
    <p:sldId id="446" r:id="rId26"/>
    <p:sldId id="418" r:id="rId27"/>
    <p:sldId id="40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900B4"/>
    <a:srgbClr val="054200"/>
    <a:srgbClr val="FFFFFF"/>
    <a:srgbClr val="666699"/>
    <a:srgbClr val="E3F311"/>
    <a:srgbClr val="FFFFCC"/>
    <a:srgbClr val="F3FDD3"/>
    <a:srgbClr val="FEFFEB"/>
    <a:srgbClr val="FF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A0EFA-5C1D-426C-AD5C-9FE3D53DE99A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1BA4B8-71CD-4F36-BF84-C350AE8AE9B0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نوآوری در محصول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A01F2CF6-4994-45DA-972F-7FE1A878F2CC}" type="parTrans" cxnId="{9C9C996F-74E8-4259-8A86-AF34772A28BA}">
      <dgm:prSet/>
      <dgm:spPr/>
      <dgm:t>
        <a:bodyPr/>
        <a:lstStyle/>
        <a:p>
          <a:endParaRPr lang="en-US"/>
        </a:p>
      </dgm:t>
    </dgm:pt>
    <dgm:pt modelId="{63F62E11-DA9D-4511-B486-0BBD9E93B231}" type="sibTrans" cxnId="{9C9C996F-74E8-4259-8A86-AF34772A28BA}">
      <dgm:prSet/>
      <dgm:spPr/>
      <dgm:t>
        <a:bodyPr/>
        <a:lstStyle/>
        <a:p>
          <a:endParaRPr lang="en-US"/>
        </a:p>
      </dgm:t>
    </dgm:pt>
    <dgm:pt modelId="{BA2E9197-5537-4C54-8E51-03354479CA70}">
      <dgm:prSet phldrT="[Text]"/>
      <dgm:spPr>
        <a:ln>
          <a:solidFill>
            <a:schemeClr val="accent1"/>
          </a:solidFill>
        </a:ln>
      </dgm:spPr>
      <dgm:t>
        <a:bodyPr/>
        <a:lstStyle/>
        <a:p>
          <a:pPr algn="justLow" rtl="1"/>
          <a:r>
            <a:rPr lang="fa-IR" dirty="0" smtClean="0"/>
            <a:t>به تولید محصولات یا ارائه خدمات جدید و بهبود یافته منجر می شود . </a:t>
          </a:r>
          <a:endParaRPr lang="en-US" dirty="0"/>
        </a:p>
      </dgm:t>
    </dgm:pt>
    <dgm:pt modelId="{D66B86E5-7589-480B-B3BE-A4D229E96121}" type="parTrans" cxnId="{9B3E2066-DBB8-4C8C-9ADA-1DBBB493E67D}">
      <dgm:prSet/>
      <dgm:spPr/>
      <dgm:t>
        <a:bodyPr/>
        <a:lstStyle/>
        <a:p>
          <a:endParaRPr lang="en-US"/>
        </a:p>
      </dgm:t>
    </dgm:pt>
    <dgm:pt modelId="{C417FBFB-465F-4858-9886-529D5024DC1A}" type="sibTrans" cxnId="{9B3E2066-DBB8-4C8C-9ADA-1DBBB493E67D}">
      <dgm:prSet/>
      <dgm:spPr/>
      <dgm:t>
        <a:bodyPr/>
        <a:lstStyle/>
        <a:p>
          <a:endParaRPr lang="en-US"/>
        </a:p>
      </dgm:t>
    </dgm:pt>
    <dgm:pt modelId="{326CB1EC-D893-4E66-B2A4-DF38E6899A35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+mj-cs"/>
            </a:rPr>
            <a:t>نوآوری در فراگرد</a:t>
          </a:r>
          <a:endParaRPr lang="en-US" dirty="0">
            <a:solidFill>
              <a:srgbClr val="C00000"/>
            </a:solidFill>
            <a:cs typeface="+mj-cs"/>
          </a:endParaRPr>
        </a:p>
      </dgm:t>
    </dgm:pt>
    <dgm:pt modelId="{0C1CC68E-278D-4BF5-9A7D-56B2AF17D42E}" type="parTrans" cxnId="{BE5196E3-96A8-4BCB-809F-B9BF35068BE8}">
      <dgm:prSet/>
      <dgm:spPr/>
      <dgm:t>
        <a:bodyPr/>
        <a:lstStyle/>
        <a:p>
          <a:endParaRPr lang="en-US"/>
        </a:p>
      </dgm:t>
    </dgm:pt>
    <dgm:pt modelId="{84206998-6B80-43CC-96A7-A8AC69EC1CA5}" type="sibTrans" cxnId="{BE5196E3-96A8-4BCB-809F-B9BF35068BE8}">
      <dgm:prSet/>
      <dgm:spPr/>
      <dgm:t>
        <a:bodyPr/>
        <a:lstStyle/>
        <a:p>
          <a:endParaRPr lang="en-US"/>
        </a:p>
      </dgm:t>
    </dgm:pt>
    <dgm:pt modelId="{D59B753A-B3EF-4DC4-80C0-CE6922D604E2}">
      <dgm:prSet phldrT="[Text]"/>
      <dgm:spPr>
        <a:ln>
          <a:solidFill>
            <a:schemeClr val="accent1"/>
          </a:solidFill>
        </a:ln>
      </dgm:spPr>
      <dgm:t>
        <a:bodyPr/>
        <a:lstStyle/>
        <a:p>
          <a:pPr algn="justLow" rtl="1"/>
          <a:r>
            <a:rPr lang="fa-IR" dirty="0" smtClean="0"/>
            <a:t>موجب بهینه شدن راه های انجام کار می گردد.</a:t>
          </a:r>
          <a:endParaRPr lang="en-US" dirty="0"/>
        </a:p>
      </dgm:t>
    </dgm:pt>
    <dgm:pt modelId="{FB17C678-15F2-4561-B02A-2EC7BF8E9E51}" type="parTrans" cxnId="{09251675-07CB-4B64-B759-78BD7CCFF940}">
      <dgm:prSet/>
      <dgm:spPr/>
      <dgm:t>
        <a:bodyPr/>
        <a:lstStyle/>
        <a:p>
          <a:endParaRPr lang="en-US"/>
        </a:p>
      </dgm:t>
    </dgm:pt>
    <dgm:pt modelId="{EF5326E0-B02F-43BB-979A-073DBC827FF0}" type="sibTrans" cxnId="{09251675-07CB-4B64-B759-78BD7CCFF940}">
      <dgm:prSet/>
      <dgm:spPr/>
      <dgm:t>
        <a:bodyPr/>
        <a:lstStyle/>
        <a:p>
          <a:endParaRPr lang="en-US"/>
        </a:p>
      </dgm:t>
    </dgm:pt>
    <dgm:pt modelId="{1BEDB4A9-18E2-4DAE-9646-8E82E965FDA7}" type="pres">
      <dgm:prSet presAssocID="{76CA0EFA-5C1D-426C-AD5C-9FE3D53DE9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4BA71-6350-4A16-8343-9015C18913DB}" type="pres">
      <dgm:prSet presAssocID="{241BA4B8-71CD-4F36-BF84-C350AE8AE9B0}" presName="composite" presStyleCnt="0"/>
      <dgm:spPr/>
    </dgm:pt>
    <dgm:pt modelId="{5A66DF89-D5C9-45A6-8E20-CB06EC17B0C0}" type="pres">
      <dgm:prSet presAssocID="{241BA4B8-71CD-4F36-BF84-C350AE8AE9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E3AC7-A3C2-4AB8-87B0-5A9871345C71}" type="pres">
      <dgm:prSet presAssocID="{241BA4B8-71CD-4F36-BF84-C350AE8AE9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F3C2D-F4FD-4030-8803-D8AE07B40797}" type="pres">
      <dgm:prSet presAssocID="{63F62E11-DA9D-4511-B486-0BBD9E93B231}" presName="space" presStyleCnt="0"/>
      <dgm:spPr/>
    </dgm:pt>
    <dgm:pt modelId="{0493966C-FA1E-4231-A41F-5400C2119DBC}" type="pres">
      <dgm:prSet presAssocID="{326CB1EC-D893-4E66-B2A4-DF38E6899A35}" presName="composite" presStyleCnt="0"/>
      <dgm:spPr/>
    </dgm:pt>
    <dgm:pt modelId="{050D075C-C6B3-4A5C-9A8C-CD890AB90227}" type="pres">
      <dgm:prSet presAssocID="{326CB1EC-D893-4E66-B2A4-DF38E6899A3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C4E57-074F-4F46-B13E-93C9419220C9}" type="pres">
      <dgm:prSet presAssocID="{326CB1EC-D893-4E66-B2A4-DF38E6899A3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51675-07CB-4B64-B759-78BD7CCFF940}" srcId="{326CB1EC-D893-4E66-B2A4-DF38E6899A35}" destId="{D59B753A-B3EF-4DC4-80C0-CE6922D604E2}" srcOrd="0" destOrd="0" parTransId="{FB17C678-15F2-4561-B02A-2EC7BF8E9E51}" sibTransId="{EF5326E0-B02F-43BB-979A-073DBC827FF0}"/>
    <dgm:cxn modelId="{9B3E2066-DBB8-4C8C-9ADA-1DBBB493E67D}" srcId="{241BA4B8-71CD-4F36-BF84-C350AE8AE9B0}" destId="{BA2E9197-5537-4C54-8E51-03354479CA70}" srcOrd="0" destOrd="0" parTransId="{D66B86E5-7589-480B-B3BE-A4D229E96121}" sibTransId="{C417FBFB-465F-4858-9886-529D5024DC1A}"/>
    <dgm:cxn modelId="{9C9C996F-74E8-4259-8A86-AF34772A28BA}" srcId="{76CA0EFA-5C1D-426C-AD5C-9FE3D53DE99A}" destId="{241BA4B8-71CD-4F36-BF84-C350AE8AE9B0}" srcOrd="0" destOrd="0" parTransId="{A01F2CF6-4994-45DA-972F-7FE1A878F2CC}" sibTransId="{63F62E11-DA9D-4511-B486-0BBD9E93B231}"/>
    <dgm:cxn modelId="{34B1F3E8-84DC-4FB7-A434-9B304EFA6517}" type="presOf" srcId="{76CA0EFA-5C1D-426C-AD5C-9FE3D53DE99A}" destId="{1BEDB4A9-18E2-4DAE-9646-8E82E965FDA7}" srcOrd="0" destOrd="0" presId="urn:microsoft.com/office/officeart/2005/8/layout/hList1"/>
    <dgm:cxn modelId="{216667FB-48DA-4262-82E8-E3BB7738BAA5}" type="presOf" srcId="{D59B753A-B3EF-4DC4-80C0-CE6922D604E2}" destId="{90EC4E57-074F-4F46-B13E-93C9419220C9}" srcOrd="0" destOrd="0" presId="urn:microsoft.com/office/officeart/2005/8/layout/hList1"/>
    <dgm:cxn modelId="{35024392-2D68-473F-83BA-379D4FDC48AC}" type="presOf" srcId="{326CB1EC-D893-4E66-B2A4-DF38E6899A35}" destId="{050D075C-C6B3-4A5C-9A8C-CD890AB90227}" srcOrd="0" destOrd="0" presId="urn:microsoft.com/office/officeart/2005/8/layout/hList1"/>
    <dgm:cxn modelId="{C543C38A-06D8-4B1D-B830-B35A0347B698}" type="presOf" srcId="{241BA4B8-71CD-4F36-BF84-C350AE8AE9B0}" destId="{5A66DF89-D5C9-45A6-8E20-CB06EC17B0C0}" srcOrd="0" destOrd="0" presId="urn:microsoft.com/office/officeart/2005/8/layout/hList1"/>
    <dgm:cxn modelId="{BE5196E3-96A8-4BCB-809F-B9BF35068BE8}" srcId="{76CA0EFA-5C1D-426C-AD5C-9FE3D53DE99A}" destId="{326CB1EC-D893-4E66-B2A4-DF38E6899A35}" srcOrd="1" destOrd="0" parTransId="{0C1CC68E-278D-4BF5-9A7D-56B2AF17D42E}" sibTransId="{84206998-6B80-43CC-96A7-A8AC69EC1CA5}"/>
    <dgm:cxn modelId="{7C65F83B-BB4E-44A4-BF99-E3A7FC231BFA}" type="presOf" srcId="{BA2E9197-5537-4C54-8E51-03354479CA70}" destId="{49AE3AC7-A3C2-4AB8-87B0-5A9871345C71}" srcOrd="0" destOrd="0" presId="urn:microsoft.com/office/officeart/2005/8/layout/hList1"/>
    <dgm:cxn modelId="{E1D9F074-A093-4FA2-999F-0F4F2424F5ED}" type="presParOf" srcId="{1BEDB4A9-18E2-4DAE-9646-8E82E965FDA7}" destId="{1A94BA71-6350-4A16-8343-9015C18913DB}" srcOrd="0" destOrd="0" presId="urn:microsoft.com/office/officeart/2005/8/layout/hList1"/>
    <dgm:cxn modelId="{FE2558A3-4D50-42DB-B755-141679EDE061}" type="presParOf" srcId="{1A94BA71-6350-4A16-8343-9015C18913DB}" destId="{5A66DF89-D5C9-45A6-8E20-CB06EC17B0C0}" srcOrd="0" destOrd="0" presId="urn:microsoft.com/office/officeart/2005/8/layout/hList1"/>
    <dgm:cxn modelId="{4C99BB76-F97F-4B6F-B5E5-DE20D5965EE4}" type="presParOf" srcId="{1A94BA71-6350-4A16-8343-9015C18913DB}" destId="{49AE3AC7-A3C2-4AB8-87B0-5A9871345C71}" srcOrd="1" destOrd="0" presId="urn:microsoft.com/office/officeart/2005/8/layout/hList1"/>
    <dgm:cxn modelId="{263FED04-70F5-4A66-9BD6-8B5553AC3F76}" type="presParOf" srcId="{1BEDB4A9-18E2-4DAE-9646-8E82E965FDA7}" destId="{094F3C2D-F4FD-4030-8803-D8AE07B40797}" srcOrd="1" destOrd="0" presId="urn:microsoft.com/office/officeart/2005/8/layout/hList1"/>
    <dgm:cxn modelId="{8B9ADA08-4810-4075-8186-15D8A25A9F12}" type="presParOf" srcId="{1BEDB4A9-18E2-4DAE-9646-8E82E965FDA7}" destId="{0493966C-FA1E-4231-A41F-5400C2119DBC}" srcOrd="2" destOrd="0" presId="urn:microsoft.com/office/officeart/2005/8/layout/hList1"/>
    <dgm:cxn modelId="{FDDF8891-ACC2-4D44-A810-2158458D6723}" type="presParOf" srcId="{0493966C-FA1E-4231-A41F-5400C2119DBC}" destId="{050D075C-C6B3-4A5C-9A8C-CD890AB90227}" srcOrd="0" destOrd="0" presId="urn:microsoft.com/office/officeart/2005/8/layout/hList1"/>
    <dgm:cxn modelId="{7759B2C5-4B1B-4A71-AEEC-6AF534B15090}" type="presParOf" srcId="{0493966C-FA1E-4231-A41F-5400C2119DBC}" destId="{90EC4E57-074F-4F46-B13E-93C9419220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6DF89-D5C9-45A6-8E20-CB06EC17B0C0}">
      <dsp:nvSpPr>
        <dsp:cNvPr id="0" name=""/>
        <dsp:cNvSpPr/>
      </dsp:nvSpPr>
      <dsp:spPr>
        <a:xfrm>
          <a:off x="43" y="2027"/>
          <a:ext cx="4139357" cy="8329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C00000"/>
              </a:solidFill>
              <a:cs typeface="+mj-cs"/>
            </a:rPr>
            <a:t>نوآوری در محصول</a:t>
          </a:r>
          <a:endParaRPr lang="en-US" sz="2800" kern="1200" dirty="0">
            <a:solidFill>
              <a:srgbClr val="C00000"/>
            </a:solidFill>
            <a:cs typeface="+mj-cs"/>
          </a:endParaRPr>
        </a:p>
      </dsp:txBody>
      <dsp:txXfrm>
        <a:off x="43" y="2027"/>
        <a:ext cx="4139357" cy="832941"/>
      </dsp:txXfrm>
    </dsp:sp>
    <dsp:sp modelId="{49AE3AC7-A3C2-4AB8-87B0-5A9871345C71}">
      <dsp:nvSpPr>
        <dsp:cNvPr id="0" name=""/>
        <dsp:cNvSpPr/>
      </dsp:nvSpPr>
      <dsp:spPr>
        <a:xfrm>
          <a:off x="43" y="834968"/>
          <a:ext cx="4139357" cy="18062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Low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به تولید محصولات یا ارائه خدمات جدید و بهبود یافته منجر می شود . </a:t>
          </a:r>
          <a:endParaRPr lang="en-US" sz="2800" kern="1200" dirty="0"/>
        </a:p>
      </dsp:txBody>
      <dsp:txXfrm>
        <a:off x="43" y="834968"/>
        <a:ext cx="4139357" cy="1806210"/>
      </dsp:txXfrm>
    </dsp:sp>
    <dsp:sp modelId="{050D075C-C6B3-4A5C-9A8C-CD890AB90227}">
      <dsp:nvSpPr>
        <dsp:cNvPr id="0" name=""/>
        <dsp:cNvSpPr/>
      </dsp:nvSpPr>
      <dsp:spPr>
        <a:xfrm>
          <a:off x="4718911" y="2027"/>
          <a:ext cx="4139357" cy="832941"/>
        </a:xfrm>
        <a:prstGeom prst="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50000"/>
                <a:satMod val="300000"/>
              </a:schemeClr>
            </a:gs>
            <a:gs pos="35000">
              <a:schemeClr val="accent5">
                <a:hueOff val="10738916"/>
                <a:satOff val="-1444"/>
                <a:lumOff val="14313"/>
                <a:alphaOff val="0"/>
                <a:tint val="37000"/>
                <a:satMod val="300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C00000"/>
              </a:solidFill>
              <a:cs typeface="+mj-cs"/>
            </a:rPr>
            <a:t>نوآوری در فراگرد</a:t>
          </a:r>
          <a:endParaRPr lang="en-US" sz="2800" kern="1200" dirty="0">
            <a:solidFill>
              <a:srgbClr val="C00000"/>
            </a:solidFill>
            <a:cs typeface="+mj-cs"/>
          </a:endParaRPr>
        </a:p>
      </dsp:txBody>
      <dsp:txXfrm>
        <a:off x="4718911" y="2027"/>
        <a:ext cx="4139357" cy="832941"/>
      </dsp:txXfrm>
    </dsp:sp>
    <dsp:sp modelId="{90EC4E57-074F-4F46-B13E-93C9419220C9}">
      <dsp:nvSpPr>
        <dsp:cNvPr id="0" name=""/>
        <dsp:cNvSpPr/>
      </dsp:nvSpPr>
      <dsp:spPr>
        <a:xfrm>
          <a:off x="4718911" y="834968"/>
          <a:ext cx="4139357" cy="1806210"/>
        </a:xfrm>
        <a:prstGeom prst="rect">
          <a:avLst/>
        </a:prstGeom>
        <a:solidFill>
          <a:schemeClr val="accent5">
            <a:tint val="40000"/>
            <a:alpha val="90000"/>
            <a:hueOff val="11421355"/>
            <a:satOff val="13175"/>
            <a:lumOff val="2826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Low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/>
            <a:t>موجب بهینه شدن راه های انجام کار می گردد.</a:t>
          </a:r>
          <a:endParaRPr lang="en-US" sz="2800" kern="1200" dirty="0"/>
        </a:p>
      </dsp:txBody>
      <dsp:txXfrm>
        <a:off x="4718911" y="834968"/>
        <a:ext cx="4139357" cy="180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42E31D-B75D-4D6B-88BA-65A1C255B335}" type="datetimeFigureOut">
              <a:rPr lang="en-US"/>
              <a:pPr>
                <a:defRPr/>
              </a:pPr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Organizational Behavior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C4C1C0-15F0-49CD-B09A-E5BFB3CC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7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B3D176-3992-449D-A84D-99BCE21A1FE7}" type="datetimeFigureOut">
              <a:rPr lang="en-US"/>
              <a:pPr>
                <a:defRPr/>
              </a:pPr>
              <a:t>6/30/2021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Organizational Behavior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580F7E-B653-4205-BAE0-6335995C1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55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202F-6615-4877-BAE1-02AF56072C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471D-4139-4228-BDC2-2FAF1862D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5F53-5BAD-4FE9-B301-5AEDD315C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14800" y="614363"/>
            <a:ext cx="4607719" cy="484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C059-37FE-4113-A295-F891A5344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C428-BBB3-45CA-881A-8C74023F9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987E-F7F1-4DA2-AF4E-FB70CD326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5C35-9F58-43A9-980D-221132C5C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CB2C-6350-42A7-801C-1D5A89991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89ED-5FCF-42EC-A7C6-02D7DD680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86BB-0207-4CE6-973F-B0A6C3CCD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003-7F45-43D7-A092-895ED4F27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0AAB0-35B7-4349-AD8F-EF8AC2DBA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B Titr" pitchFamily="2" charset="-7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692696"/>
            <a:ext cx="8872543" cy="1725612"/>
          </a:xfrm>
        </p:spPr>
        <p:txBody>
          <a:bodyPr rtlCol="0">
            <a:noAutofit/>
          </a:bodyPr>
          <a:lstStyle/>
          <a:p>
            <a:pPr rtl="1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</a:b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542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1052736"/>
            <a:ext cx="8640960" cy="412618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B Zar" panose="00000400000000000000" pitchFamily="2" charset="-78"/>
              </a:rPr>
              <a:t>پرورش خلاقیت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مرزبندی مفاهیم مرتبط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560840" cy="3888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نوآوری-خلاقیت-ایده پردازی-کارآفرینی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74168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سه مفهوم 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4400" b="1" dirty="0" smtClean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 نوآوری</a:t>
            </a:r>
            <a:endParaRPr lang="fa-IR" sz="4400" b="1" dirty="0" smtClean="0">
              <a:solidFill>
                <a:srgbClr val="C00000"/>
              </a:solidFill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4400" b="1" dirty="0" smtClean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 </a:t>
            </a:r>
            <a:r>
              <a:rPr lang="ar-SA" sz="4400" b="1" dirty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خلاقیت </a:t>
            </a:r>
            <a:endParaRPr lang="fa-IR" sz="4400" b="1" dirty="0" smtClean="0">
              <a:solidFill>
                <a:srgbClr val="C00000"/>
              </a:solidFill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4400" b="1" dirty="0" smtClean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 </a:t>
            </a:r>
            <a:r>
              <a:rPr lang="ar-SA" sz="4400" b="1" dirty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ایده پردازی </a:t>
            </a:r>
            <a:endParaRPr lang="fa-IR" sz="4400" b="1" dirty="0" smtClean="0">
              <a:solidFill>
                <a:srgbClr val="C00000"/>
              </a:solidFill>
              <a:ea typeface="Calibri"/>
              <a:cs typeface="B Zar" panose="00000400000000000000" pitchFamily="2" charset="-78"/>
            </a:endParaRP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1764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تعریف نوآوری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sz="2800" b="1" dirty="0" smtClean="0">
                <a:ea typeface="Calibri"/>
                <a:cs typeface="B Zar" panose="00000400000000000000" pitchFamily="2" charset="-78"/>
              </a:rPr>
              <a:t>تعاریف </a:t>
            </a:r>
            <a:r>
              <a:rPr lang="ar-SA" sz="2800" b="1" dirty="0">
                <a:ea typeface="Calibri"/>
                <a:cs typeface="B Zar" panose="00000400000000000000" pitchFamily="2" charset="-78"/>
              </a:rPr>
              <a:t>مختلفی از نوآوری ارائه شده‌است</a:t>
            </a:r>
            <a:r>
              <a:rPr lang="ar-SA" sz="2800" b="1" dirty="0" smtClean="0">
                <a:ea typeface="Calibri"/>
                <a:cs typeface="B Zar" panose="00000400000000000000" pitchFamily="2" charset="-78"/>
              </a:rPr>
              <a:t>.</a:t>
            </a:r>
            <a:endParaRPr lang="fa-IR" sz="2800" b="1" dirty="0" smtClean="0">
              <a:ea typeface="Calibri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ea typeface="Calibri"/>
                <a:cs typeface="B Zar" panose="00000400000000000000" pitchFamily="2" charset="-78"/>
              </a:rPr>
              <a:t> </a:t>
            </a:r>
            <a:r>
              <a:rPr lang="ar-SA" sz="2800" b="1" dirty="0">
                <a:ea typeface="Calibri"/>
                <a:cs typeface="B Zar" panose="00000400000000000000" pitchFamily="2" charset="-78"/>
              </a:rPr>
              <a:t>پیتر </a:t>
            </a:r>
            <a:r>
              <a:rPr lang="ar-SA" sz="2800" b="1" dirty="0" smtClean="0">
                <a:ea typeface="Calibri"/>
                <a:cs typeface="B Zar" panose="00000400000000000000" pitchFamily="2" charset="-78"/>
              </a:rPr>
              <a:t>دراکر</a:t>
            </a:r>
            <a:r>
              <a:rPr lang="fa-IR" sz="2800" b="1" dirty="0" smtClean="0">
                <a:ea typeface="Calibri"/>
                <a:cs typeface="B Zar" panose="00000400000000000000" pitchFamily="2" charset="-78"/>
              </a:rPr>
              <a:t>،</a:t>
            </a:r>
            <a:r>
              <a:rPr lang="ar-SA" sz="2800" b="1" dirty="0" smtClean="0">
                <a:ea typeface="Calibri"/>
                <a:cs typeface="B Zar" panose="00000400000000000000" pitchFamily="2" charset="-78"/>
              </a:rPr>
              <a:t>نوآوری </a:t>
            </a:r>
            <a:r>
              <a:rPr lang="ar-SA" sz="2800" b="1" dirty="0">
                <a:ea typeface="Calibri"/>
                <a:cs typeface="B Zar" panose="00000400000000000000" pitchFamily="2" charset="-78"/>
              </a:rPr>
              <a:t>را همانند هر فعالیت عینی درکنار نبوغ و استعداد، نیازمند دانش، توجه و سختکـــوشی همه دست اندرکاران می‌داند. </a:t>
            </a:r>
            <a:endParaRPr lang="fa-IR" sz="2800" b="1" dirty="0" smtClean="0">
              <a:ea typeface="Calibri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Zar" panose="00000400000000000000" pitchFamily="2" charset="-78"/>
              </a:rPr>
              <a:t>او معتقد است آنچه در میان کارآفرینان مشترک یافتم نه گونه خاصی از شخصیت بلکه </a:t>
            </a:r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تعهد سیستماتیک </a:t>
            </a:r>
            <a:r>
              <a:rPr lang="fa-IR" sz="2800" b="1" dirty="0">
                <a:cs typeface="B Zar" panose="00000400000000000000" pitchFamily="2" charset="-78"/>
              </a:rPr>
              <a:t>به نوآوری بوده است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8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نوآوری</a:t>
            </a:r>
            <a:r>
              <a:rPr lang="en-US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Innovation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نوآوری</a:t>
            </a:r>
            <a:r>
              <a:rPr lang="en-US" b="1" dirty="0" smtClean="0">
                <a:solidFill>
                  <a:schemeClr val="bg1"/>
                </a:solidFill>
                <a:cs typeface="B Zar" panose="00000400000000000000" pitchFamily="2" charset="-78"/>
              </a:rPr>
              <a:t>Innovation،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بکارگیری ایده‌های نوین ناشی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از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خلاقیت</a:t>
            </a:r>
            <a:r>
              <a:rPr lang="en-US" b="1" dirty="0" smtClean="0">
                <a:solidFill>
                  <a:schemeClr val="bg1"/>
                </a:solidFill>
                <a:cs typeface="B Zar" panose="00000400000000000000" pitchFamily="2" charset="-78"/>
              </a:rPr>
              <a:t>Creativity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است. 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در واقع به پیاده ساختن </a:t>
            </a:r>
            <a:r>
              <a:rPr lang="fa-IR" b="1" dirty="0" smtClean="0">
                <a:solidFill>
                  <a:schemeClr val="bg1"/>
                </a:solidFill>
                <a:cs typeface="B Zar" panose="00000400000000000000" pitchFamily="2" charset="-78"/>
              </a:rPr>
              <a:t>ایده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ناشی از خلاقیت که به صورت یک </a:t>
            </a:r>
            <a:r>
              <a:rPr lang="fa-IR" b="1" dirty="0" smtClean="0">
                <a:solidFill>
                  <a:schemeClr val="bg1"/>
                </a:solidFill>
                <a:cs typeface="B Zar" panose="00000400000000000000" pitchFamily="2" charset="-78"/>
              </a:rPr>
              <a:t>محصو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ل</a:t>
            </a:r>
            <a:r>
              <a:rPr lang="en-US" b="1" dirty="0" smtClean="0">
                <a:solidFill>
                  <a:schemeClr val="bg1"/>
                </a:solidFill>
                <a:cs typeface="B Zar" panose="00000400000000000000" pitchFamily="2" charset="-78"/>
              </a:rPr>
              <a:t>Product 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یا خدمت </a:t>
            </a:r>
            <a:r>
              <a:rPr lang="en-US" b="1" dirty="0" smtClean="0">
                <a:solidFill>
                  <a:schemeClr val="bg1"/>
                </a:solidFill>
                <a:cs typeface="B Zar" panose="00000400000000000000" pitchFamily="2" charset="-78"/>
              </a:rPr>
              <a:t>Service 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تازه ارائه شود، 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نوآوری</a:t>
            </a:r>
            <a:r>
              <a:rPr lang="fa-IR" b="1" dirty="0">
                <a:solidFill>
                  <a:schemeClr val="bg1"/>
                </a:solidFill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cs typeface="B Zar" panose="00000400000000000000" pitchFamily="2" charset="-78"/>
              </a:rPr>
              <a:t>گویند</a:t>
            </a:r>
            <a:r>
              <a:rPr lang="en-US" b="1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fa-IR" b="1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5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نوآوري </a:t>
            </a:r>
            <a:r>
              <a:rPr lang="en-US" sz="3200" b="1" dirty="0" smtClean="0">
                <a:solidFill>
                  <a:srgbClr val="005020"/>
                </a:solidFill>
                <a:latin typeface="+mj-lt"/>
                <a:cs typeface="+mj-cs"/>
              </a:rPr>
              <a:t>(Innovation)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85794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800" b="1" dirty="0" smtClean="0">
                <a:solidFill>
                  <a:srgbClr val="054200"/>
                </a:solidFill>
                <a:cs typeface="+mn-cs"/>
              </a:rPr>
              <a:t>فراگرد ایجاد فکرهای جدید و تبدیل آن فکرها به عمل و کاربردهای سودمند را نوآوری می گویند .</a:t>
            </a:r>
          </a:p>
          <a:p>
            <a:pPr algn="ctr" rtl="1">
              <a:lnSpc>
                <a:spcPct val="250000"/>
              </a:lnSpc>
            </a:pPr>
            <a:r>
              <a:rPr lang="fa-IR" sz="2800" b="1" dirty="0" smtClean="0">
                <a:solidFill>
                  <a:schemeClr val="bg1"/>
                </a:solidFill>
                <a:cs typeface="+mn-cs"/>
              </a:rPr>
              <a:t>در سازمان ها این کاربردها به دو صورت انجام می شود :</a:t>
            </a:r>
            <a:endParaRPr lang="fa-IR" sz="2800" b="1" dirty="0">
              <a:solidFill>
                <a:schemeClr val="bg1"/>
              </a:solidFill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3286124"/>
          <a:ext cx="885831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2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SA" sz="3600" b="1" dirty="0">
                <a:solidFill>
                  <a:srgbClr val="C00000"/>
                </a:solidFill>
                <a:ea typeface="Calibri"/>
                <a:cs typeface="B Zar"/>
              </a:rPr>
              <a:t>خلاقیت (</a:t>
            </a:r>
            <a:r>
              <a:rPr lang="en-US" sz="3600" b="1" dirty="0">
                <a:solidFill>
                  <a:srgbClr val="C00000"/>
                </a:solidFill>
                <a:ea typeface="Calibri"/>
                <a:cs typeface="B Zar"/>
              </a:rPr>
              <a:t>Creativity</a:t>
            </a:r>
            <a:r>
              <a:rPr lang="ar-SA" sz="3600" b="1" dirty="0">
                <a:solidFill>
                  <a:srgbClr val="C00000"/>
                </a:solidFill>
                <a:ea typeface="Calibri"/>
                <a:cs typeface="B Zar"/>
              </a:rPr>
              <a:t>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 smtClean="0">
                <a:ea typeface="Calibri"/>
                <a:cs typeface="B Zar"/>
              </a:rPr>
              <a:t>خلاقیت </a:t>
            </a:r>
            <a:r>
              <a:rPr lang="ar-SA" sz="2800" b="1" dirty="0">
                <a:ea typeface="Calibri"/>
                <a:cs typeface="B Zar"/>
              </a:rPr>
              <a:t>(</a:t>
            </a:r>
            <a:r>
              <a:rPr lang="en-US" sz="2800" b="1" dirty="0">
                <a:ea typeface="Calibri"/>
                <a:cs typeface="B Zar"/>
              </a:rPr>
              <a:t>Creativity</a:t>
            </a:r>
            <a:r>
              <a:rPr lang="ar-SA" sz="2800" b="1" dirty="0">
                <a:ea typeface="Calibri"/>
                <a:cs typeface="B Zar"/>
              </a:rPr>
              <a:t>) فرآیند ذهنی کشف ایده‌ها و مفاهیم، یا آمیزش ایده‌ها و مفاهیمِ موجود است که توسط فرآیند بینش </a:t>
            </a:r>
            <a:r>
              <a:rPr lang="ar-SA" sz="2800" b="1" dirty="0">
                <a:solidFill>
                  <a:srgbClr val="C00000"/>
                </a:solidFill>
                <a:ea typeface="Calibri"/>
                <a:cs typeface="B Zar"/>
              </a:rPr>
              <a:t>خودآگاه یا ناخودآگاه </a:t>
            </a:r>
            <a:r>
              <a:rPr lang="ar-SA" sz="2800" b="1" dirty="0">
                <a:ea typeface="Calibri"/>
                <a:cs typeface="B Zar"/>
              </a:rPr>
              <a:t>تحریک می‌شود</a:t>
            </a:r>
            <a:r>
              <a:rPr lang="ar-SA" sz="2800" b="1" dirty="0" smtClean="0">
                <a:ea typeface="Calibri"/>
                <a:cs typeface="B Zar"/>
              </a:rPr>
              <a:t>.</a:t>
            </a:r>
            <a:endParaRPr lang="fa-IR" sz="2800" b="1" dirty="0" smtClean="0">
              <a:ea typeface="Calibri"/>
              <a:cs typeface="B Zar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 smtClean="0">
                <a:ea typeface="Calibri"/>
                <a:cs typeface="B Zar"/>
              </a:rPr>
              <a:t> </a:t>
            </a:r>
            <a:r>
              <a:rPr lang="ar-SA" sz="2800" b="1" dirty="0">
                <a:ea typeface="Calibri"/>
                <a:cs typeface="B Zar"/>
              </a:rPr>
              <a:t>در واقع خلاقیت یعنی بکارگیری </a:t>
            </a:r>
            <a:r>
              <a:rPr lang="ar-SA" sz="2800" b="1" dirty="0">
                <a:solidFill>
                  <a:srgbClr val="C00000"/>
                </a:solidFill>
                <a:ea typeface="Calibri"/>
                <a:cs typeface="B Zar"/>
              </a:rPr>
              <a:t>توانایی‌های ذهنی </a:t>
            </a:r>
            <a:r>
              <a:rPr lang="ar-SA" sz="2800" b="1" dirty="0">
                <a:ea typeface="Calibri"/>
                <a:cs typeface="B Zar"/>
              </a:rPr>
              <a:t>برای ایجاد یا تبلور یک </a:t>
            </a:r>
            <a:r>
              <a:rPr lang="ar-SA" sz="2800" b="1" dirty="0">
                <a:solidFill>
                  <a:srgbClr val="C00000"/>
                </a:solidFill>
                <a:ea typeface="Calibri"/>
                <a:cs typeface="B Zar"/>
              </a:rPr>
              <a:t>فکر یا مفهوم جدید </a:t>
            </a:r>
            <a:r>
              <a:rPr lang="ar-SA" sz="2800" b="1" dirty="0">
                <a:ea typeface="Calibri"/>
                <a:cs typeface="B Zar"/>
              </a:rPr>
              <a:t>که برخی نیز آن را به ترکیب ایده‌ها یا ایجاد پیوستگی بین ایده‌ها تعبیر نموده‌اند.</a:t>
            </a:r>
            <a:endParaRPr lang="en-US" sz="2000" b="1" dirty="0"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3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1406" y="142852"/>
            <a:ext cx="9001188" cy="69386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تعریف خلاقیت (</a:t>
            </a:r>
            <a:r>
              <a:rPr lang="en-US" sz="3200" b="1" dirty="0" smtClean="0">
                <a:solidFill>
                  <a:srgbClr val="005020"/>
                </a:solidFill>
                <a:latin typeface="+mj-lt"/>
                <a:cs typeface="+mj-cs"/>
              </a:rPr>
              <a:t>Creativity</a:t>
            </a:r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)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406" y="974739"/>
            <a:ext cx="9072594" cy="5883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Zar" panose="00000400000000000000" pitchFamily="2" charset="-78"/>
              </a:rPr>
              <a:t>کایرز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Zar" panose="00000400000000000000" pitchFamily="2" charset="-78"/>
              </a:rPr>
              <a:t> (1968) : 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rgbClr val="054200"/>
                </a:solidFill>
                <a:effectLst/>
                <a:uLnTx/>
                <a:uFillTx/>
                <a:cs typeface="B Zar" panose="00000400000000000000" pitchFamily="2" charset="-78"/>
              </a:rPr>
              <a:t>خلاقیت عبارت است از به کارگیری توانایی های ذهنی ، برای ایجاد یک فکر یا مفهوم جدید .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054200"/>
              </a:solidFill>
              <a:effectLst/>
              <a:uLnTx/>
              <a:uFillTx/>
              <a:cs typeface="B Zar" panose="00000400000000000000" pitchFamily="2" charset="-78"/>
            </a:endParaRPr>
          </a:p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Zar" panose="00000400000000000000" pitchFamily="2" charset="-78"/>
              </a:rPr>
              <a:t>هربرت فوکس :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هرنوع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 فراگرد تفکری که مسأله ای را به طور مفید و بدیع حل کند .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0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1406" y="142852"/>
            <a:ext cx="9001188" cy="69386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تعریف خلاقیت (</a:t>
            </a:r>
            <a:r>
              <a:rPr lang="en-US" sz="3200" b="1" dirty="0" smtClean="0">
                <a:solidFill>
                  <a:srgbClr val="005020"/>
                </a:solidFill>
                <a:latin typeface="+mj-lt"/>
                <a:cs typeface="+mj-cs"/>
              </a:rPr>
              <a:t>Creativity</a:t>
            </a:r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)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406" y="974739"/>
            <a:ext cx="9072594" cy="5883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Zar" panose="00000400000000000000" pitchFamily="2" charset="-78"/>
              </a:rPr>
              <a:t>جرج سیدل :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توانایی ربط دادن و وصل کردن موضوع ها ، صرف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 نظر از اینکه در چه حوزه یا زمینه ای انجام گیرد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، از مبانی بهره گیری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 خلاق از ذهن است .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Zar" panose="00000400000000000000" pitchFamily="2" charset="-78"/>
            </a:endParaRPr>
          </a:p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B Zar" panose="00000400000000000000" pitchFamily="2" charset="-78"/>
              </a:rPr>
              <a:t>اریک فروم :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خلاقیت</a:t>
            </a:r>
            <a:r>
              <a:rPr kumimoji="0" lang="fa-IR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 توانایی دیدن (آگاه شدن) و پاسخ دادن است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44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412776"/>
            <a:ext cx="8352928" cy="5040560"/>
          </a:xfrm>
          <a:prstGeom prst="rect">
            <a:avLst/>
          </a:prstGeom>
        </p:spPr>
        <p:txBody>
          <a:bodyPr/>
          <a:lstStyle/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ورتهایمر :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توانائی نگاه جدیدومتفاوت به یک موضوع.</a:t>
            </a:r>
          </a:p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واین من: 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توانائی خارج شدن از جهان مرسوم و رد شدن از تله تکرارودوباره مرتب کردن طبقه ها.</a:t>
            </a:r>
          </a:p>
          <a:p>
            <a:pPr marL="609600" marR="0" lvl="0" indent="-609600" algn="justLow" defTabSz="914400" rtl="1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B Zar" panose="00000400000000000000" pitchFamily="2" charset="-78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1485948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تعریف خلاقیت (</a:t>
            </a:r>
            <a:r>
              <a:rPr lang="en-US" sz="3200" b="1" dirty="0" smtClean="0">
                <a:solidFill>
                  <a:srgbClr val="005020"/>
                </a:solidFill>
                <a:latin typeface="+mj-lt"/>
                <a:cs typeface="+mj-cs"/>
              </a:rPr>
              <a:t>Creativity</a:t>
            </a:r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)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34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556792"/>
            <a:ext cx="8352928" cy="4896544"/>
          </a:xfrm>
          <a:prstGeom prst="rect">
            <a:avLst/>
          </a:prstGeom>
        </p:spPr>
        <p:txBody>
          <a:bodyPr/>
          <a:lstStyle/>
          <a:p>
            <a:pPr marL="609600" marR="0" lvl="0" indent="-609600" algn="justLow" defTabSz="914400" rtl="1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گیلفورد: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تفکر واگرا در برابر تفکر همگرا.</a:t>
            </a:r>
          </a:p>
          <a:p>
            <a:pPr marL="609600" marR="0" lvl="0" indent="-609600" algn="justLow" defTabSz="914400" rtl="1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a-IR" sz="2800" b="1" dirty="0" smtClean="0">
                <a:solidFill>
                  <a:srgbClr val="C00000"/>
                </a:solidFill>
                <a:latin typeface="+mn-lt"/>
                <a:cs typeface="B Zar" panose="00000400000000000000" pitchFamily="2" charset="-78"/>
              </a:rPr>
              <a:t>آبراهام مزلو : </a:t>
            </a:r>
            <a:r>
              <a:rPr lang="fa-IR" sz="2800" b="1" dirty="0" smtClean="0">
                <a:solidFill>
                  <a:schemeClr val="bg1"/>
                </a:solidFill>
                <a:latin typeface="+mn-lt"/>
                <a:cs typeface="B Zar" panose="00000400000000000000" pitchFamily="2" charset="-78"/>
              </a:rPr>
              <a:t>از یک تاجر چنین آموختم که ایجاد یک مؤسسه تجاری نیز ممکن است فعالیتی خلاق باشد .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B Zar" panose="00000400000000000000" pitchFamily="2" charset="-78"/>
            </a:endParaRPr>
          </a:p>
          <a:p>
            <a:pPr marL="609600" marR="0" lvl="0" indent="-609600" algn="justLow" defTabSz="914400" rtl="1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B Zar" panose="00000400000000000000" pitchFamily="2" charset="-78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1406" y="142852"/>
            <a:ext cx="9001188" cy="1053900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تعریف خلاقیت (</a:t>
            </a:r>
            <a:r>
              <a:rPr lang="en-US" sz="3200" b="1" dirty="0" smtClean="0">
                <a:solidFill>
                  <a:srgbClr val="005020"/>
                </a:solidFill>
                <a:latin typeface="+mj-lt"/>
                <a:cs typeface="+mj-cs"/>
              </a:rPr>
              <a:t>Creativity</a:t>
            </a:r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)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41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3928" y="404664"/>
            <a:ext cx="4896544" cy="532859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دکتر رضا برومند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دانش آموخته رشته های روان شناسی بالینی، روان شناسی تربیتی و مشاوره خانواده</a:t>
            </a:r>
            <a:r>
              <a:rPr lang="en-US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 </a:t>
            </a:r>
            <a:r>
              <a:rPr lang="fa-IR" sz="2800" b="1" dirty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تا مقطع دکترای تخصصی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در دانشگاه های اصفهان، شیراز، مالایا و هرمزگان</a:t>
            </a:r>
          </a:p>
          <a:p>
            <a:pPr algn="r" rtl="1"/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مولف، مترجم و طراح و مجری کارگاه های آموزشی</a:t>
            </a:r>
            <a:endParaRPr lang="en-US" sz="28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36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000145"/>
            <a:ext cx="9072626" cy="55972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Low" rtl="1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خلاقيت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Creativity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)</a:t>
            </a: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: </a:t>
            </a:r>
            <a:r>
              <a:rPr lang="ar-SA" sz="2800" b="1" dirty="0" smtClean="0">
                <a:cs typeface="B Zar" panose="00000400000000000000" pitchFamily="2" charset="-78"/>
              </a:rPr>
              <a:t>توانايي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تلفيق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ايده ها به شيوه اي منحصر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به فرد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براي برقراري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ارتباط غير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معمول بين ايده هاي مختلف است.</a:t>
            </a:r>
          </a:p>
          <a:p>
            <a:pPr algn="justLow" rtl="1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نوآوري</a:t>
            </a:r>
            <a:r>
              <a:rPr lang="en-US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(Innovation)</a:t>
            </a:r>
            <a:r>
              <a:rPr lang="ar-SA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:</a:t>
            </a:r>
            <a:r>
              <a:rPr lang="ar-SA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فرآيند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بكارگيري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يك ايده خلاق و تبديل آن به محصول ، خدمت يا شيوه اي مفيد است.</a:t>
            </a:r>
            <a:endParaRPr lang="fa-IR" sz="2800" b="1" dirty="0" smtClean="0">
              <a:cs typeface="B Zar" panose="00000400000000000000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مقایسه خلاقیت ، نوآوری ، کارآفرینی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8492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06" y="1000145"/>
            <a:ext cx="9072626" cy="55972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Low" rtl="1" eaLnBrk="1" hangingPunct="1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كارآفريني</a:t>
            </a:r>
            <a:r>
              <a:rPr lang="en-US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(Entrepreneurship)</a:t>
            </a: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:</a:t>
            </a:r>
            <a:r>
              <a:rPr lang="ar-SA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فرآيندي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است كه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در محيط ها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و مجموعه هاي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مختلفي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اتفاق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مي افتد</a:t>
            </a:r>
            <a:r>
              <a:rPr lang="fa-IR" sz="2800" b="1" dirty="0" smtClean="0">
                <a:cs typeface="B Zar" panose="00000400000000000000" pitchFamily="2" charset="-78"/>
              </a:rPr>
              <a:t>  </a:t>
            </a:r>
            <a:r>
              <a:rPr lang="ar-SA" sz="2800" b="1" dirty="0" smtClean="0">
                <a:cs typeface="B Zar" panose="00000400000000000000" pitchFamily="2" charset="-78"/>
              </a:rPr>
              <a:t>و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طي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آن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تغييرات</a:t>
            </a:r>
            <a:r>
              <a:rPr lang="fa-IR" sz="2800" b="1" dirty="0" smtClean="0">
                <a:cs typeface="B Zar" panose="00000400000000000000" pitchFamily="2" charset="-78"/>
              </a:rPr>
              <a:t>ي  </a:t>
            </a:r>
            <a:r>
              <a:rPr lang="ar-SA" sz="2800" b="1" dirty="0" smtClean="0">
                <a:cs typeface="B Zar" panose="00000400000000000000" pitchFamily="2" charset="-78"/>
              </a:rPr>
              <a:t>در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سيستم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از</a:t>
            </a:r>
            <a:r>
              <a:rPr lang="fa-IR" sz="2800" b="1" dirty="0" smtClean="0">
                <a:cs typeface="B Zar" panose="00000400000000000000" pitchFamily="2" charset="-78"/>
              </a:rPr>
              <a:t>  </a:t>
            </a:r>
            <a:r>
              <a:rPr lang="ar-SA" sz="2800" b="1" dirty="0" smtClean="0">
                <a:cs typeface="B Zar" panose="00000400000000000000" pitchFamily="2" charset="-78"/>
              </a:rPr>
              <a:t>طريق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نوآوري</a:t>
            </a:r>
            <a:r>
              <a:rPr lang="fa-IR" sz="2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هاي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 افرادي كه به</a:t>
            </a:r>
            <a:r>
              <a:rPr lang="fa-IR" sz="2800" b="1" dirty="0" smtClean="0">
                <a:cs typeface="B Zar" panose="00000400000000000000" pitchFamily="2" charset="-78"/>
              </a:rPr>
              <a:t>   </a:t>
            </a:r>
            <a:r>
              <a:rPr lang="ar-SA" sz="2800" b="1" dirty="0" smtClean="0">
                <a:cs typeface="B Zar" panose="00000400000000000000" pitchFamily="2" charset="-78"/>
              </a:rPr>
              <a:t> فرصت ها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واكنش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نشان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مي دهند</a:t>
            </a:r>
            <a:r>
              <a:rPr lang="fa-IR" sz="2800" b="1" dirty="0" smtClean="0">
                <a:cs typeface="B Zar" panose="00000400000000000000" pitchFamily="2" charset="-78"/>
              </a:rPr>
              <a:t> ،</a:t>
            </a:r>
            <a:r>
              <a:rPr lang="ar-SA" sz="2800" b="1" dirty="0" smtClean="0"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cs typeface="B Zar" panose="00000400000000000000" pitchFamily="2" charset="-78"/>
              </a:rPr>
              <a:t> </a:t>
            </a:r>
            <a:r>
              <a:rPr lang="ar-SA" sz="2800" b="1" dirty="0" smtClean="0">
                <a:cs typeface="B Zar" panose="00000400000000000000" pitchFamily="2" charset="-78"/>
              </a:rPr>
              <a:t>رخ مي ده</a:t>
            </a:r>
            <a:r>
              <a:rPr lang="fa-IR" sz="2800" b="1" dirty="0" smtClean="0">
                <a:cs typeface="B Zar" panose="00000400000000000000" pitchFamily="2" charset="-78"/>
              </a:rPr>
              <a:t>د</a:t>
            </a:r>
            <a:r>
              <a:rPr lang="ar-SA" sz="2800" b="1" dirty="0" smtClean="0">
                <a:cs typeface="B Zar" panose="00000400000000000000" pitchFamily="2" charset="-78"/>
              </a:rPr>
              <a:t> كه اين باعث ايجاد ارزش فردي و اجتماعي خواهد شد.</a:t>
            </a:r>
            <a:endParaRPr lang="fa-IR" sz="2800" b="1" dirty="0" smtClean="0">
              <a:cs typeface="B Zar" panose="00000400000000000000" pitchFamily="2" charset="-78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1406" y="142852"/>
            <a:ext cx="9001188" cy="571504"/>
          </a:xfrm>
          <a:prstGeom prst="flowChartTerminator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solidFill>
                  <a:srgbClr val="005020"/>
                </a:solidFill>
                <a:latin typeface="+mj-lt"/>
                <a:cs typeface="+mj-cs"/>
              </a:rPr>
              <a:t>مقایسه خلاقیت ، نوآوری ، کارآفرینی</a:t>
            </a:r>
            <a:endParaRPr lang="en-US" sz="3200" b="1" dirty="0">
              <a:solidFill>
                <a:srgbClr val="00502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201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indent="-34290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b="1" dirty="0" smtClean="0">
                <a:solidFill>
                  <a:srgbClr val="C00000"/>
                </a:solidFill>
                <a:ea typeface="Calibri"/>
                <a:cs typeface="B Zar"/>
              </a:rPr>
              <a:t>ایده </a:t>
            </a:r>
            <a:r>
              <a:rPr lang="en-US" b="1" dirty="0" smtClean="0">
                <a:solidFill>
                  <a:srgbClr val="C00000"/>
                </a:solidFill>
                <a:ea typeface="Calibri"/>
                <a:cs typeface="B Zar"/>
              </a:rPr>
              <a:t>Idea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ea typeface="Calibri"/>
                <a:cs typeface="B Zar" panose="00000400000000000000" pitchFamily="2" charset="-78"/>
              </a:rPr>
              <a:t>ایده (</a:t>
            </a:r>
            <a:r>
              <a:rPr lang="en-US" b="1" dirty="0">
                <a:ea typeface="Calibri"/>
                <a:cs typeface="B Zar" panose="00000400000000000000" pitchFamily="2" charset="-78"/>
              </a:rPr>
              <a:t>Idea</a:t>
            </a:r>
            <a:r>
              <a:rPr lang="ar-SA" b="1" dirty="0" smtClean="0">
                <a:ea typeface="Calibri"/>
                <a:cs typeface="B Zar" panose="00000400000000000000" pitchFamily="2" charset="-78"/>
              </a:rPr>
              <a:t>)در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حقیقت یک طرح ذهنی است</a:t>
            </a:r>
            <a:r>
              <a:rPr lang="ar-SA" b="1" dirty="0" smtClean="0">
                <a:ea typeface="Calibri"/>
                <a:cs typeface="B Zar" panose="00000400000000000000" pitchFamily="2" charset="-78"/>
              </a:rPr>
              <a:t>.</a:t>
            </a:r>
            <a:endParaRPr lang="fa-IR" b="1" dirty="0" smtClean="0"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ea typeface="Calibri"/>
                <a:cs typeface="B Zar" panose="00000400000000000000" pitchFamily="2" charset="-78"/>
              </a:rPr>
              <a:t>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شاید بتوان ایده دادن را اولین گام برای حل یک مشکل یا برآورده کردن یک نیاز دانست</a:t>
            </a:r>
            <a:r>
              <a:rPr lang="ar-SA" b="1" dirty="0" smtClean="0">
                <a:ea typeface="Calibri"/>
                <a:cs typeface="B Zar" panose="00000400000000000000" pitchFamily="2" charset="-78"/>
              </a:rPr>
              <a:t>.</a:t>
            </a:r>
            <a:endParaRPr lang="fa-IR" b="1" dirty="0" smtClean="0"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ea typeface="Calibri"/>
                <a:cs typeface="B Zar" panose="00000400000000000000" pitchFamily="2" charset="-78"/>
              </a:rPr>
              <a:t>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به عبارت دیگر ایده </a:t>
            </a:r>
            <a:r>
              <a:rPr lang="ar-SA" b="1" dirty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ساده‌ترین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 راه حلی است که انسان در برابر یک</a:t>
            </a:r>
            <a:r>
              <a:rPr lang="ar-SA" b="1" dirty="0">
                <a:solidFill>
                  <a:srgbClr val="C00000"/>
                </a:solidFill>
                <a:ea typeface="Calibri"/>
                <a:cs typeface="B Zar" panose="00000400000000000000" pitchFamily="2" charset="-78"/>
              </a:rPr>
              <a:t> مساله یا نیاز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به آن فکر می‌کند. </a:t>
            </a:r>
            <a:endParaRPr lang="fa-IR" b="1" dirty="0" smtClean="0"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ea typeface="Calibri"/>
                <a:cs typeface="B Zar" panose="00000400000000000000" pitchFamily="2" charset="-78"/>
              </a:rPr>
              <a:t>هر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چند می‌توان یک ایده را بسط داد و پیچیده کرد.</a:t>
            </a:r>
            <a:endParaRPr lang="en-US" sz="2400" b="1" dirty="0">
              <a:ea typeface="Calibri"/>
              <a:cs typeface="B Zar" panose="00000400000000000000" pitchFamily="2" charset="-78"/>
            </a:endParaRP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7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مدل </a:t>
            </a:r>
            <a:r>
              <a:rPr lang="en-US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4c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خلاقیت</a:t>
            </a:r>
            <a:r>
              <a:rPr lang="en-US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r" rtl="1"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1</a:t>
            </a:r>
            <a:r>
              <a:rPr lang="en-US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-</a:t>
            </a: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خلاقیت 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« </a:t>
            </a:r>
            <a:r>
              <a:rPr lang="en-US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c 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ریز» </a:t>
            </a:r>
            <a:r>
              <a:rPr lang="en-US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Mini-c) 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</a:t>
            </a: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)</a:t>
            </a:r>
            <a:endParaRPr lang="en-US" b="1" kern="0" dirty="0" smtClean="0">
              <a:solidFill>
                <a:srgbClr val="C00000"/>
              </a:solidFill>
              <a:latin typeface="Microsoft Sans Serif"/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</a:t>
            </a: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شامل ایده‌ها و </a:t>
            </a:r>
            <a:r>
              <a:rPr lang="fa-IR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بینش</a:t>
            </a:r>
            <a:r>
              <a:rPr lang="en-US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 </a:t>
            </a:r>
            <a:r>
              <a:rPr lang="fa-IR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های </a:t>
            </a: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بامعنای شخصی که فقط برای خود فرد شناخته شده‌اند</a:t>
            </a:r>
            <a:r>
              <a:rPr lang="fa-IR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.</a:t>
            </a:r>
            <a:endParaRPr lang="en-US" b="1" kern="0" dirty="0" smtClean="0">
              <a:solidFill>
                <a:srgbClr val="DEAAF0">
                  <a:lumMod val="50000"/>
                </a:srgbClr>
              </a:solidFill>
              <a:latin typeface="Microsoft Sans Serif"/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2</a:t>
            </a:r>
            <a:r>
              <a:rPr lang="en-US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-</a:t>
            </a: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خلاقیت 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«</a:t>
            </a:r>
            <a:r>
              <a:rPr lang="en-US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c 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کوچک»</a:t>
            </a:r>
            <a:r>
              <a:rPr lang="en-US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Little-c) 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</a:t>
            </a: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)</a:t>
            </a:r>
            <a:endParaRPr lang="en-US" b="1" kern="0" dirty="0" smtClean="0">
              <a:solidFill>
                <a:srgbClr val="C00000"/>
              </a:solidFill>
              <a:latin typeface="Microsoft Sans Serif"/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 </a:t>
            </a: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اکثراً شامل تفکر و حل مسئله هرروزه است. </a:t>
            </a:r>
            <a:endParaRPr lang="fa-IR" b="1" kern="0" dirty="0" smtClean="0">
              <a:solidFill>
                <a:srgbClr val="DEAAF0">
                  <a:lumMod val="50000"/>
                </a:srgbClr>
              </a:solidFill>
              <a:latin typeface="Microsoft Sans Serif"/>
              <a:cs typeface="B Zar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این </a:t>
            </a: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نوع به مردم کمک می کند مشکلات روزمره که با آن روبه‌رو می شوند را حل کند و با تغییرات محیط انطباق پیدا کنند.</a:t>
            </a:r>
          </a:p>
          <a:p>
            <a:pPr algn="r" rtl="1"/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9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 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ea typeface="Calibri"/>
                <a:cs typeface="B Zar" panose="00000400000000000000" pitchFamily="2" charset="-78"/>
              </a:rPr>
              <a:t>خلاقیت، یک فرآیند ذهنی است که از فرد معینی و در یک زمان مشخص دیده می شود و یک اثر جدید، اعم از ایده یا چیزی نو و متفاوت تولید می </a:t>
            </a:r>
            <a:r>
              <a:rPr lang="ar-SA" b="1" dirty="0" smtClean="0">
                <a:ea typeface="Calibri"/>
                <a:cs typeface="B Zar" panose="00000400000000000000" pitchFamily="2" charset="-78"/>
              </a:rPr>
              <a:t>شود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که می تواند کلامی یا غیر کلامی و عینی یا ذهنی باشد.</a:t>
            </a:r>
            <a:endParaRPr lang="en-US" b="1" dirty="0">
              <a:ea typeface="Calibri"/>
              <a:cs typeface="B Zar" panose="00000400000000000000" pitchFamily="2" charset="-78"/>
            </a:endParaRP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81128"/>
            <a:ext cx="7488832" cy="15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6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>
                <a:solidFill>
                  <a:srgbClr val="C00000"/>
                </a:solidFill>
              </a:rPr>
              <a:t>مقدمه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خلاقیت می تواند خلق اشکال یا صورت های جدیدی از ایده ها یا تولیدات کهنه </a:t>
            </a:r>
            <a:r>
              <a:rPr lang="ar-SA" b="1" dirty="0" smtClean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باشد</a:t>
            </a:r>
            <a:endParaRPr lang="fa-IR" b="1" dirty="0" smtClean="0">
              <a:solidFill>
                <a:srgbClr val="002E8D"/>
              </a:solidFill>
              <a:ea typeface="Calibri"/>
              <a:cs typeface="B Zar" panose="00000400000000000000" pitchFamily="2" charset="-78"/>
            </a:endParaRPr>
          </a:p>
          <a:p>
            <a:pPr marL="0" lvl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 </a:t>
            </a:r>
            <a:r>
              <a:rPr lang="ar-SA" b="1" dirty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در این صورت، اغلب فکرها </a:t>
            </a:r>
            <a:r>
              <a:rPr lang="ar-SA" b="1" dirty="0" smtClean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و</a:t>
            </a:r>
            <a:endParaRPr lang="fa-IR" b="1" dirty="0" smtClean="0">
              <a:solidFill>
                <a:srgbClr val="002E8D"/>
              </a:solidFill>
              <a:ea typeface="Calibri"/>
              <a:cs typeface="B Zar" panose="00000400000000000000" pitchFamily="2" charset="-78"/>
            </a:endParaRPr>
          </a:p>
          <a:p>
            <a:pPr marL="0" lvl="0" algn="r" rtl="1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 </a:t>
            </a:r>
            <a:r>
              <a:rPr lang="ar-SA" b="1" dirty="0">
                <a:solidFill>
                  <a:srgbClr val="002E8D"/>
                </a:solidFill>
                <a:ea typeface="Calibri"/>
                <a:cs typeface="B Zar" panose="00000400000000000000" pitchFamily="2" charset="-78"/>
              </a:rPr>
              <a:t>ایده های گذشته، اساس خلاقیت های تازه است</a:t>
            </a:r>
            <a:endParaRPr lang="en-US" b="1" dirty="0">
              <a:solidFill>
                <a:srgbClr val="002E8D"/>
              </a:solidFill>
              <a:ea typeface="Calibri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0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>
                <a:ea typeface="Calibri"/>
                <a:cs typeface="B Zar" panose="00000400000000000000" pitchFamily="2" charset="-78"/>
              </a:rPr>
              <a:t>خلاقیت امری انحصاری و حاصل تلاش فردی است از این رو، شخص ممکن است چیزی را خلق کند که قبلاً هیچ گونه سابقه ذهنی از آن نداشته </a:t>
            </a:r>
            <a:r>
              <a:rPr lang="ar-SA" b="1" dirty="0" smtClean="0">
                <a:ea typeface="Calibri"/>
                <a:cs typeface="B Zar" panose="00000400000000000000" pitchFamily="2" charset="-78"/>
              </a:rPr>
              <a:t>باشد</a:t>
            </a:r>
            <a:endParaRPr lang="fa-IR" b="1" dirty="0" smtClean="0">
              <a:ea typeface="Calibri"/>
              <a:cs typeface="B Zar" panose="00000400000000000000" pitchFamily="2" charset="-78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b="1" dirty="0" smtClean="0">
                <a:ea typeface="Calibri"/>
                <a:cs typeface="B Zar" panose="00000400000000000000" pitchFamily="2" charset="-78"/>
              </a:rPr>
              <a:t> </a:t>
            </a:r>
            <a:r>
              <a:rPr lang="ar-SA" b="1" dirty="0">
                <a:ea typeface="Calibri"/>
                <a:cs typeface="B Zar" panose="00000400000000000000" pitchFamily="2" charset="-78"/>
              </a:rPr>
              <a:t>اگر چه آن چیز به صورت های مشابه یا کاملاً یکسان قبلاً توسط شخص دیگری و در موقعیت خاصی به وجود آمده باشد</a:t>
            </a:r>
            <a:endParaRPr lang="en-US" b="1" dirty="0">
              <a:ea typeface="Calibri"/>
              <a:cs typeface="B Zar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1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4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>
                <a:ea typeface="Calibri"/>
                <a:cs typeface="B Zar"/>
              </a:rPr>
              <a:t>خلاقیت، نیازمند بهره گیری از نوع خاصی از جریان فکری است</a:t>
            </a:r>
            <a:r>
              <a:rPr lang="ar-SA" sz="2800" b="1" dirty="0" smtClean="0">
                <a:ea typeface="Calibri"/>
                <a:cs typeface="B Zar"/>
              </a:rPr>
              <a:t>. </a:t>
            </a:r>
            <a:r>
              <a:rPr lang="ar-SA" sz="2800" b="1" dirty="0">
                <a:ea typeface="Calibri"/>
                <a:cs typeface="B Zar"/>
              </a:rPr>
              <a:t>چیزی که یکی از روان شناسان، به نام گیلفورد، آن را «تفکر واگرا» نامید</a:t>
            </a:r>
            <a:r>
              <a:rPr lang="ar-SA" sz="2800" b="1" dirty="0" smtClean="0">
                <a:ea typeface="Calibri"/>
                <a:cs typeface="B Zar"/>
              </a:rPr>
              <a:t>.</a:t>
            </a:r>
            <a:endParaRPr lang="fa-IR" sz="2800" b="1" dirty="0" smtClean="0">
              <a:ea typeface="Calibri"/>
              <a:cs typeface="B Zar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 smtClean="0">
                <a:ea typeface="Calibri"/>
                <a:cs typeface="B Zar"/>
              </a:rPr>
              <a:t> </a:t>
            </a:r>
            <a:r>
              <a:rPr lang="ar-SA" sz="2800" b="1" dirty="0">
                <a:ea typeface="Calibri"/>
                <a:cs typeface="B Zar"/>
              </a:rPr>
              <a:t>تفکری که به گونه ای متفاوت از جریان </a:t>
            </a:r>
            <a:r>
              <a:rPr lang="ar-SA" sz="2800" b="1" dirty="0" smtClean="0">
                <a:ea typeface="Calibri"/>
                <a:cs typeface="B Zar"/>
              </a:rPr>
              <a:t>عام</a:t>
            </a:r>
            <a:endParaRPr lang="fa-IR" sz="2800" b="1" dirty="0" smtClean="0">
              <a:ea typeface="Calibri"/>
              <a:cs typeface="B Zar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 smtClean="0">
                <a:ea typeface="Calibri"/>
                <a:cs typeface="B Zar"/>
              </a:rPr>
              <a:t> </a:t>
            </a:r>
            <a:r>
              <a:rPr lang="ar-SA" sz="2800" b="1" dirty="0">
                <a:ea typeface="Calibri"/>
                <a:cs typeface="B Zar"/>
              </a:rPr>
              <a:t>فکری جامعه، در حل مسائل، نمود پیدا می کند</a:t>
            </a:r>
            <a:endParaRPr lang="en-US" sz="2000" b="1" dirty="0"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5841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sz="3600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سه مرحله تحول خلاقیت در </a:t>
            </a:r>
            <a:r>
              <a:rPr lang="fa-IR" sz="3600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زندگی</a:t>
            </a:r>
            <a:endParaRPr lang="en-US" sz="54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r">
              <a:lnSpc>
                <a:spcPct val="200000"/>
              </a:lnSpc>
              <a:buNone/>
            </a:pP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تولد تا یازده سالگی :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 که مرحله پربارسازی درونی خلاق است، در این مرحله خلاقیت همزمان با شکل­ گیری و رشد نظام فکری، شکل می ­گیرد و در صورت بسترسازی مناسب درونی می­ شود</a:t>
            </a:r>
          </a:p>
          <a:p>
            <a:pPr algn="r" rtl="1">
              <a:lnSpc>
                <a:spcPct val="200000"/>
              </a:lnSpc>
            </a:pP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407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sz="3200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سه مرحله تحول خلاقیت در زندگی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r">
              <a:lnSpc>
                <a:spcPct val="200000"/>
              </a:lnSpc>
              <a:buNone/>
            </a:pPr>
            <a:r>
              <a:rPr lang="fa-IR" sz="2800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12 تا 60 سالگی</a:t>
            </a:r>
            <a:r>
              <a:rPr lang="fa-IR" sz="2800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: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fa-IR" sz="2800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 که به نام مرحله پربارسازی بیرونی خلاق می­باشد. </a:t>
            </a:r>
            <a:endParaRPr lang="fa-IR" sz="2800" b="1" kern="0" dirty="0" smtClean="0">
              <a:solidFill>
                <a:srgbClr val="DEAAF0">
                  <a:lumMod val="50000"/>
                </a:srgbClr>
              </a:solidFill>
              <a:latin typeface="Microsoft Sans Serif"/>
              <a:cs typeface="B Zar" panose="00000400000000000000" pitchFamily="2" charset="-78"/>
            </a:endParaRPr>
          </a:p>
          <a:p>
            <a:pPr marL="0" lvl="0" indent="0" algn="r">
              <a:lnSpc>
                <a:spcPct val="200000"/>
              </a:lnSpc>
              <a:buNone/>
            </a:pPr>
            <a:r>
              <a:rPr lang="fa-IR" sz="2800" b="1" kern="0" dirty="0" smtClean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در </a:t>
            </a:r>
            <a:r>
              <a:rPr lang="fa-IR" sz="2800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این مرحله خلاقیت درونی شده، نمود بیرونی پیدا می­ کند و منجر به بروز نوآوری و اختراعات و ابداعات می­ شود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fa-IR" sz="2800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fa-IR" sz="3200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سه مرحله تحول خلاقیت در </a:t>
            </a:r>
            <a:r>
              <a:rPr lang="fa-IR" sz="3200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زندگی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0" indent="0" algn="r">
              <a:lnSpc>
                <a:spcPct val="200000"/>
              </a:lnSpc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60 </a:t>
            </a:r>
            <a:r>
              <a:rPr lang="fa-IR" b="1" kern="0" dirty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سالگی تا زمان </a:t>
            </a: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مرگ 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fa-IR" b="1" kern="0" dirty="0" smtClean="0">
                <a:solidFill>
                  <a:srgbClr val="C00000"/>
                </a:solidFill>
                <a:latin typeface="Microsoft Sans Serif"/>
                <a:cs typeface="B Zar" panose="00000400000000000000" pitchFamily="2" charset="-78"/>
              </a:rPr>
              <a:t>این مرحله </a:t>
            </a:r>
            <a:r>
              <a:rPr lang="fa-IR" b="1" kern="0" dirty="0">
                <a:solidFill>
                  <a:srgbClr val="DEAAF0">
                    <a:lumMod val="50000"/>
                  </a:srgbClr>
                </a:solidFill>
                <a:latin typeface="Microsoft Sans Serif"/>
                <a:cs typeface="B Zar" panose="00000400000000000000" pitchFamily="2" charset="-78"/>
              </a:rPr>
              <a:t> را مرحله خودارزیابی خلاق نامیده ­اند که فرد در این مرحله فرایند خلاقیت خود را به نوعی مورد ارزیابی قرار می­ دهد</a:t>
            </a:r>
            <a:endParaRPr lang="en-US" b="1" kern="0" dirty="0">
              <a:solidFill>
                <a:srgbClr val="DEAAF0">
                  <a:lumMod val="50000"/>
                </a:srgbClr>
              </a:solidFill>
              <a:latin typeface="Microsoft Sans Serif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86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2E8D"/>
      </a:dk1>
      <a:lt1>
        <a:srgbClr val="161616"/>
      </a:lt1>
      <a:dk2>
        <a:srgbClr val="161616"/>
      </a:dk2>
      <a:lt2>
        <a:srgbClr val="161616"/>
      </a:lt2>
      <a:accent1>
        <a:srgbClr val="161616"/>
      </a:accent1>
      <a:accent2>
        <a:srgbClr val="16161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anagerial">
      <a:majorFont>
        <a:latin typeface="Calibri"/>
        <a:ea typeface=""/>
        <a:cs typeface="B Titr"/>
      </a:majorFont>
      <a:minorFont>
        <a:latin typeface="Calibri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spcFirstLastPara="1" wrap="none" fromWordArt="1">
        <a:prstTxWarp prst="textArchUp">
          <a:avLst>
            <a:gd name="adj" fmla="val 10800004"/>
          </a:avLst>
        </a:prstTxWarp>
      </a:bodyPr>
      <a:lstStyle>
        <a:defPPr algn="ctr">
          <a:defRPr sz="1000" kern="10" dirty="0" smtClean="0">
            <a:ln w="9525">
              <a:solidFill>
                <a:schemeClr val="bg1"/>
              </a:solidFill>
              <a:round/>
              <a:headEnd/>
              <a:tailEnd/>
            </a:ln>
            <a:solidFill>
              <a:schemeClr val="bg1"/>
            </a:solidFill>
            <a:latin typeface="Arial"/>
            <a:cs typeface="B Nazanin" pitchFamily="2" charset="-7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A29B889B8BE3B84FB981729BAE619554" ma:contentTypeVersion="1" ma:contentTypeDescription="یک سند جدید ایجاد کنید." ma:contentTypeScope="" ma:versionID="10b3219406801aed3ab2e6d081cfc16d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488709f16627685f8dedfa9794eca317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11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5VXMWDDNTVKU-109-527</_dlc_DocId>
    <_dlc_DocIdUrl xmlns="d2289274-6128-4816-ae07-41a25b982335">
      <Url>http://www.sbu.ac.ir/Adj/PlanandTech/bud/_layouts/DocIdRedir.aspx?ID=5VXMWDDNTVKU-109-527</Url>
      <Description>5VXMWDDNTVKU-109-527</Description>
    </_dlc_DocIdUrl>
  </documentManagement>
</p:properties>
</file>

<file path=customXml/itemProps1.xml><?xml version="1.0" encoding="utf-8"?>
<ds:datastoreItem xmlns:ds="http://schemas.openxmlformats.org/officeDocument/2006/customXml" ds:itemID="{70E5CBFC-E0A0-4048-AFB1-9762AB1845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E41B96-6A3E-4E1D-86A4-92973D7CB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0B8EB-D769-4253-AC53-603CB157C08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072015A-23A9-4754-B3A3-D07CAC7A91ED}">
  <ds:schemaRefs>
    <ds:schemaRef ds:uri="http://purl.org/dc/dcmitype/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d2289274-6128-4816-ae07-41a25b9823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8218</TotalTime>
  <Words>864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</vt:lpstr>
      <vt:lpstr>PowerPoint Presentation</vt:lpstr>
      <vt:lpstr>مقدمه </vt:lpstr>
      <vt:lpstr>مقدمه </vt:lpstr>
      <vt:lpstr>مقدمه</vt:lpstr>
      <vt:lpstr>مقدمه</vt:lpstr>
      <vt:lpstr>سه مرحله تحول خلاقیت در زندگی</vt:lpstr>
      <vt:lpstr>سه مرحله تحول خلاقیت در زندگی</vt:lpstr>
      <vt:lpstr>سه مرحله تحول خلاقیت در زندگی</vt:lpstr>
      <vt:lpstr>مرزبندی مفاهیم مرتبط</vt:lpstr>
      <vt:lpstr>سه مفهوم </vt:lpstr>
      <vt:lpstr>تعریف نوآوری</vt:lpstr>
      <vt:lpstr>نوآوریInnovation</vt:lpstr>
      <vt:lpstr>PowerPoint Presentation</vt:lpstr>
      <vt:lpstr>خلاقیت (Creativity)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ایده Idea</vt:lpstr>
      <vt:lpstr>مدل 4c خلاقیت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varzeshkar</dc:creator>
  <cp:lastModifiedBy>09018868042</cp:lastModifiedBy>
  <cp:revision>533</cp:revision>
  <dcterms:created xsi:type="dcterms:W3CDTF">2010-09-03T17:46:57Z</dcterms:created>
  <dcterms:modified xsi:type="dcterms:W3CDTF">2021-06-30T17:59:21Z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0x010100A29B889B8BE3B84FB981729BAE619554</vt:lpwstr>
  </property>
  <property fmtid="{D5CDD505-2E9C-101B-9397-08002B2CF9AE}" pid="3" name="_dlc_DocIdItemGuid">
    <vt:lpwstr>72a725ff-1c46-433f-834b-6933b145ecae</vt:lpwstr>
  </property>
</Properties>
</file>