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90" r:id="rId2"/>
    <p:sldId id="257" r:id="rId3"/>
    <p:sldId id="277" r:id="rId4"/>
    <p:sldId id="258" r:id="rId5"/>
    <p:sldId id="284" r:id="rId6"/>
    <p:sldId id="259" r:id="rId7"/>
    <p:sldId id="282" r:id="rId8"/>
    <p:sldId id="260" r:id="rId9"/>
    <p:sldId id="261" r:id="rId10"/>
    <p:sldId id="27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91" autoAdjust="0"/>
    <p:restoredTop sz="94660"/>
  </p:normalViewPr>
  <p:slideViewPr>
    <p:cSldViewPr snapToGrid="0">
      <p:cViewPr>
        <p:scale>
          <a:sx n="76" d="100"/>
          <a:sy n="76" d="100"/>
        </p:scale>
        <p:origin x="-330"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A8F6D7-366D-4C64-A87A-CAF1DB42887A}" type="datetimeFigureOut">
              <a:rPr lang="en-US" smtClean="0"/>
              <a:t>4/29/2021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4E8ACE-58AF-42AE-A6DA-6F9BA1217061}" type="slidenum">
              <a:rPr lang="en-US" smtClean="0"/>
              <a:t>‹#›</a:t>
            </a:fld>
            <a:endParaRPr lang="en-US"/>
          </a:p>
        </p:txBody>
      </p:sp>
    </p:spTree>
    <p:extLst>
      <p:ext uri="{BB962C8B-B14F-4D97-AF65-F5344CB8AC3E}">
        <p14:creationId xmlns:p14="http://schemas.microsoft.com/office/powerpoint/2010/main" val="277909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4/29/2021</a:t>
            </a:r>
            <a:endParaRPr lang="en-US" dirty="0"/>
          </a:p>
        </p:txBody>
      </p:sp>
      <p:sp>
        <p:nvSpPr>
          <p:cNvPr id="5" name="Footer Placeholder 4"/>
          <p:cNvSpPr>
            <a:spLocks noGrp="1"/>
          </p:cNvSpPr>
          <p:nvPr>
            <p:ph type="ftr" sz="quarter" idx="11"/>
          </p:nvPr>
        </p:nvSpPr>
        <p:spPr/>
        <p:txBody>
          <a:bodyPr/>
          <a:lstStyle/>
          <a:p>
            <a:r>
              <a:rPr lang="fa-IR" smtClean="0"/>
              <a:t>گروه آموزشی مهر جنوب(دکتر برومند)</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4/29/2021</a:t>
            </a:r>
            <a:endParaRPr lang="en-US" dirty="0"/>
          </a:p>
        </p:txBody>
      </p:sp>
      <p:sp>
        <p:nvSpPr>
          <p:cNvPr id="5" name="Footer Placeholder 4"/>
          <p:cNvSpPr>
            <a:spLocks noGrp="1"/>
          </p:cNvSpPr>
          <p:nvPr>
            <p:ph type="ftr" sz="quarter" idx="11"/>
          </p:nvPr>
        </p:nvSpPr>
        <p:spPr/>
        <p:txBody>
          <a:bodyPr/>
          <a:lstStyle/>
          <a:p>
            <a:r>
              <a:rPr lang="fa-IR" smtClean="0"/>
              <a:t>گروه آموزشی مهر جنوب(دکتر برومند)</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4/29/2021</a:t>
            </a:r>
            <a:endParaRPr lang="en-US" dirty="0"/>
          </a:p>
        </p:txBody>
      </p:sp>
      <p:sp>
        <p:nvSpPr>
          <p:cNvPr id="5" name="Footer Placeholder 4"/>
          <p:cNvSpPr>
            <a:spLocks noGrp="1"/>
          </p:cNvSpPr>
          <p:nvPr>
            <p:ph type="ftr" sz="quarter" idx="11"/>
          </p:nvPr>
        </p:nvSpPr>
        <p:spPr/>
        <p:txBody>
          <a:bodyPr/>
          <a:lstStyle/>
          <a:p>
            <a:r>
              <a:rPr lang="fa-IR" smtClean="0"/>
              <a:t>گروه آموزشی مهر جنوب(دکتر برومند)</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r>
              <a:rPr lang="en-US" smtClean="0"/>
              <a:t>4/29/2021</a:t>
            </a:r>
            <a:endParaRPr lang="en-US" dirty="0"/>
          </a:p>
        </p:txBody>
      </p:sp>
      <p:sp>
        <p:nvSpPr>
          <p:cNvPr id="6" name="Footer Placeholder 5"/>
          <p:cNvSpPr>
            <a:spLocks noGrp="1"/>
          </p:cNvSpPr>
          <p:nvPr>
            <p:ph type="ftr" sz="quarter" idx="11"/>
          </p:nvPr>
        </p:nvSpPr>
        <p:spPr/>
        <p:txBody>
          <a:bodyPr/>
          <a:lstStyle/>
          <a:p>
            <a:r>
              <a:rPr lang="fa-IR" smtClean="0"/>
              <a:t>گروه آموزشی مهر جنوب(دکتر برومند)</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r>
              <a:rPr lang="en-US" smtClean="0"/>
              <a:t>4/29/2021</a:t>
            </a:r>
            <a:endParaRPr lang="en-US" dirty="0"/>
          </a:p>
        </p:txBody>
      </p:sp>
      <p:sp>
        <p:nvSpPr>
          <p:cNvPr id="6" name="Footer Placeholder 5"/>
          <p:cNvSpPr>
            <a:spLocks noGrp="1"/>
          </p:cNvSpPr>
          <p:nvPr>
            <p:ph type="ftr" sz="quarter" idx="11"/>
          </p:nvPr>
        </p:nvSpPr>
        <p:spPr/>
        <p:txBody>
          <a:bodyPr/>
          <a:lstStyle/>
          <a:p>
            <a:r>
              <a:rPr lang="fa-IR" smtClean="0"/>
              <a:t>گروه آموزشی مهر جنوب(دکتر برومند)</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r>
              <a:rPr lang="en-US" smtClean="0"/>
              <a:t>4/29/2021</a:t>
            </a:r>
            <a:endParaRPr lang="en-US" dirty="0"/>
          </a:p>
        </p:txBody>
      </p:sp>
      <p:sp>
        <p:nvSpPr>
          <p:cNvPr id="6" name="Footer Placeholder 5"/>
          <p:cNvSpPr>
            <a:spLocks noGrp="1"/>
          </p:cNvSpPr>
          <p:nvPr>
            <p:ph type="ftr" sz="quarter" idx="11"/>
          </p:nvPr>
        </p:nvSpPr>
        <p:spPr/>
        <p:txBody>
          <a:bodyPr/>
          <a:lstStyle/>
          <a:p>
            <a:r>
              <a:rPr lang="fa-IR" smtClean="0"/>
              <a:t>گروه آموزشی مهر جنوب(دکتر برومند)</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4/29/2021</a:t>
            </a:r>
            <a:endParaRPr lang="en-US" dirty="0"/>
          </a:p>
        </p:txBody>
      </p:sp>
      <p:sp>
        <p:nvSpPr>
          <p:cNvPr id="5" name="Footer Placeholder 4"/>
          <p:cNvSpPr>
            <a:spLocks noGrp="1"/>
          </p:cNvSpPr>
          <p:nvPr>
            <p:ph type="ftr" sz="quarter" idx="11"/>
          </p:nvPr>
        </p:nvSpPr>
        <p:spPr/>
        <p:txBody>
          <a:bodyPr/>
          <a:lstStyle/>
          <a:p>
            <a:r>
              <a:rPr lang="fa-IR" smtClean="0"/>
              <a:t>گروه آموزشی مهر جنوب(دکتر برومند)</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4/29/2021</a:t>
            </a:r>
            <a:endParaRPr lang="en-US" dirty="0"/>
          </a:p>
        </p:txBody>
      </p:sp>
      <p:sp>
        <p:nvSpPr>
          <p:cNvPr id="5" name="Footer Placeholder 4"/>
          <p:cNvSpPr>
            <a:spLocks noGrp="1"/>
          </p:cNvSpPr>
          <p:nvPr>
            <p:ph type="ftr" sz="quarter" idx="11"/>
          </p:nvPr>
        </p:nvSpPr>
        <p:spPr/>
        <p:txBody>
          <a:bodyPr/>
          <a:lstStyle/>
          <a:p>
            <a:r>
              <a:rPr lang="fa-IR" smtClean="0"/>
              <a:t>گروه آموزشی مهر جنوب(دکتر برومند)</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4/29/2021</a:t>
            </a:r>
            <a:endParaRPr lang="en-US" dirty="0"/>
          </a:p>
        </p:txBody>
      </p:sp>
      <p:sp>
        <p:nvSpPr>
          <p:cNvPr id="5" name="Footer Placeholder 4"/>
          <p:cNvSpPr>
            <a:spLocks noGrp="1"/>
          </p:cNvSpPr>
          <p:nvPr>
            <p:ph type="ftr" sz="quarter" idx="11"/>
          </p:nvPr>
        </p:nvSpPr>
        <p:spPr/>
        <p:txBody>
          <a:bodyPr/>
          <a:lstStyle/>
          <a:p>
            <a:r>
              <a:rPr lang="fa-IR" smtClean="0"/>
              <a:t>گروه آموزشی مهر جنوب(دکتر برومند)</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4/29/2021</a:t>
            </a:r>
            <a:endParaRPr lang="en-US" dirty="0"/>
          </a:p>
        </p:txBody>
      </p:sp>
      <p:sp>
        <p:nvSpPr>
          <p:cNvPr id="5" name="Footer Placeholder 4"/>
          <p:cNvSpPr>
            <a:spLocks noGrp="1"/>
          </p:cNvSpPr>
          <p:nvPr>
            <p:ph type="ftr" sz="quarter" idx="11"/>
          </p:nvPr>
        </p:nvSpPr>
        <p:spPr/>
        <p:txBody>
          <a:bodyPr/>
          <a:lstStyle/>
          <a:p>
            <a:r>
              <a:rPr lang="fa-IR" smtClean="0"/>
              <a:t>گروه آموزشی مهر جنوب(دکتر برومند)</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4/29/2021</a:t>
            </a:r>
            <a:endParaRPr lang="en-US" dirty="0"/>
          </a:p>
        </p:txBody>
      </p:sp>
      <p:sp>
        <p:nvSpPr>
          <p:cNvPr id="6" name="Footer Placeholder 5"/>
          <p:cNvSpPr>
            <a:spLocks noGrp="1"/>
          </p:cNvSpPr>
          <p:nvPr>
            <p:ph type="ftr" sz="quarter" idx="11"/>
          </p:nvPr>
        </p:nvSpPr>
        <p:spPr/>
        <p:txBody>
          <a:bodyPr/>
          <a:lstStyle/>
          <a:p>
            <a:r>
              <a:rPr lang="fa-IR" smtClean="0"/>
              <a:t>گروه آموزشی مهر جنوب(دکتر برومند)</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4/29/2021</a:t>
            </a:r>
            <a:endParaRPr lang="en-US" dirty="0"/>
          </a:p>
        </p:txBody>
      </p:sp>
      <p:sp>
        <p:nvSpPr>
          <p:cNvPr id="8" name="Footer Placeholder 7"/>
          <p:cNvSpPr>
            <a:spLocks noGrp="1"/>
          </p:cNvSpPr>
          <p:nvPr>
            <p:ph type="ftr" sz="quarter" idx="11"/>
          </p:nvPr>
        </p:nvSpPr>
        <p:spPr/>
        <p:txBody>
          <a:bodyPr/>
          <a:lstStyle/>
          <a:p>
            <a:r>
              <a:rPr lang="fa-IR" smtClean="0"/>
              <a:t>گروه آموزشی مهر جنوب(دکتر برومند)</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4/29/2021</a:t>
            </a:r>
            <a:endParaRPr lang="en-US" dirty="0"/>
          </a:p>
        </p:txBody>
      </p:sp>
      <p:sp>
        <p:nvSpPr>
          <p:cNvPr id="4" name="Footer Placeholder 3"/>
          <p:cNvSpPr>
            <a:spLocks noGrp="1"/>
          </p:cNvSpPr>
          <p:nvPr>
            <p:ph type="ftr" sz="quarter" idx="11"/>
          </p:nvPr>
        </p:nvSpPr>
        <p:spPr/>
        <p:txBody>
          <a:bodyPr/>
          <a:lstStyle/>
          <a:p>
            <a:r>
              <a:rPr lang="fa-IR" smtClean="0"/>
              <a:t>گروه آموزشی مهر جنوب(دکتر برومند)</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4/29/2021</a:t>
            </a:r>
            <a:endParaRPr lang="en-US" dirty="0"/>
          </a:p>
        </p:txBody>
      </p:sp>
      <p:sp>
        <p:nvSpPr>
          <p:cNvPr id="3" name="Footer Placeholder 2"/>
          <p:cNvSpPr>
            <a:spLocks noGrp="1"/>
          </p:cNvSpPr>
          <p:nvPr>
            <p:ph type="ftr" sz="quarter" idx="11"/>
          </p:nvPr>
        </p:nvSpPr>
        <p:spPr/>
        <p:txBody>
          <a:bodyPr/>
          <a:lstStyle/>
          <a:p>
            <a:r>
              <a:rPr lang="fa-IR" smtClean="0"/>
              <a:t>گروه آموزشی مهر جنوب(دکتر برومند)</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4/29/2021</a:t>
            </a:r>
            <a:endParaRPr lang="en-US" dirty="0"/>
          </a:p>
        </p:txBody>
      </p:sp>
      <p:sp>
        <p:nvSpPr>
          <p:cNvPr id="6" name="Footer Placeholder 5"/>
          <p:cNvSpPr>
            <a:spLocks noGrp="1"/>
          </p:cNvSpPr>
          <p:nvPr>
            <p:ph type="ftr" sz="quarter" idx="11"/>
          </p:nvPr>
        </p:nvSpPr>
        <p:spPr/>
        <p:txBody>
          <a:bodyPr/>
          <a:lstStyle/>
          <a:p>
            <a:r>
              <a:rPr lang="fa-IR" smtClean="0"/>
              <a:t>گروه آموزشی مهر جنوب(دکتر برومند)</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4/29/2021</a:t>
            </a:r>
            <a:endParaRPr lang="en-US" dirty="0"/>
          </a:p>
        </p:txBody>
      </p:sp>
      <p:sp>
        <p:nvSpPr>
          <p:cNvPr id="6" name="Footer Placeholder 5"/>
          <p:cNvSpPr>
            <a:spLocks noGrp="1"/>
          </p:cNvSpPr>
          <p:nvPr>
            <p:ph type="ftr" sz="quarter" idx="11"/>
          </p:nvPr>
        </p:nvSpPr>
        <p:spPr/>
        <p:txBody>
          <a:bodyPr/>
          <a:lstStyle/>
          <a:p>
            <a:r>
              <a:rPr lang="fa-IR" smtClean="0"/>
              <a:t>گروه آموزشی مهر جنوب(دکتر برومند)</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smtClean="0"/>
              <a:t>4/29/2021</a:t>
            </a:r>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a-IR" smtClean="0"/>
              <a:t>گروه آموزشی مهر جنوب(دکتر برومند)</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p:txStyles>
    <p:title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C00000"/>
                </a:solidFill>
                <a:latin typeface="+mn-lt"/>
                <a:ea typeface="Calibri"/>
                <a:cs typeface="B Zar" panose="00000400000000000000" pitchFamily="2" charset="-78"/>
              </a:rPr>
              <a:t>Schizoid Personality Disorder</a:t>
            </a:r>
            <a:endParaRPr lang="en-US" sz="4000" dirty="0">
              <a:solidFill>
                <a:srgbClr val="C00000"/>
              </a:solidFill>
              <a:latin typeface="+mn-lt"/>
            </a:endParaRPr>
          </a:p>
        </p:txBody>
      </p:sp>
      <p:sp>
        <p:nvSpPr>
          <p:cNvPr id="3" name="Content Placeholder 2"/>
          <p:cNvSpPr>
            <a:spLocks noGrp="1"/>
          </p:cNvSpPr>
          <p:nvPr>
            <p:ph idx="1"/>
          </p:nvPr>
        </p:nvSpPr>
        <p:spPr/>
        <p:txBody>
          <a:bodyPr/>
          <a:lstStyle/>
          <a:p>
            <a:r>
              <a:rPr lang="fa-IR" sz="4800" b="1" dirty="0">
                <a:solidFill>
                  <a:srgbClr val="7E40CC">
                    <a:lumMod val="75000"/>
                  </a:srgbClr>
                </a:solidFill>
                <a:latin typeface="Calibri"/>
                <a:ea typeface="Calibri"/>
                <a:cs typeface="B Zar" panose="00000400000000000000" pitchFamily="2" charset="-78"/>
              </a:rPr>
              <a:t>اختلال شخصیت اسکیزوئید</a:t>
            </a:r>
            <a:br>
              <a:rPr lang="fa-IR" sz="4800" b="1" dirty="0">
                <a:solidFill>
                  <a:srgbClr val="7E40CC">
                    <a:lumMod val="75000"/>
                  </a:srgbClr>
                </a:solidFill>
                <a:latin typeface="Calibri"/>
                <a:ea typeface="Calibri"/>
                <a:cs typeface="B Zar" panose="00000400000000000000" pitchFamily="2" charset="-78"/>
              </a:rPr>
            </a:br>
            <a:r>
              <a:rPr lang="fa-IR" sz="4800" b="1" dirty="0">
                <a:solidFill>
                  <a:srgbClr val="7E40CC">
                    <a:lumMod val="75000"/>
                  </a:srgbClr>
                </a:solidFill>
                <a:latin typeface="Calibri"/>
                <a:ea typeface="Calibri"/>
                <a:cs typeface="B Zar" panose="00000400000000000000" pitchFamily="2" charset="-78"/>
              </a:rPr>
              <a:t>بر اساس</a:t>
            </a:r>
            <a:r>
              <a:rPr lang="en-US" sz="4800" b="1" dirty="0">
                <a:solidFill>
                  <a:srgbClr val="7E40CC">
                    <a:lumMod val="75000"/>
                  </a:srgbClr>
                </a:solidFill>
                <a:latin typeface="Calibri"/>
                <a:ea typeface="Calibri"/>
                <a:cs typeface="B Zar" panose="00000400000000000000" pitchFamily="2" charset="-78"/>
              </a:rPr>
              <a:t>SM-5</a:t>
            </a:r>
            <a:r>
              <a:rPr lang="fa-IR" sz="4800" b="1" dirty="0">
                <a:solidFill>
                  <a:srgbClr val="7E40CC">
                    <a:lumMod val="75000"/>
                  </a:srgbClr>
                </a:solidFill>
                <a:latin typeface="Calibri"/>
                <a:ea typeface="Calibri"/>
                <a:cs typeface="B Zar" panose="00000400000000000000" pitchFamily="2" charset="-78"/>
              </a:rPr>
              <a:t> </a:t>
            </a:r>
            <a:r>
              <a:rPr lang="en-US" sz="4800" b="1" dirty="0">
                <a:solidFill>
                  <a:srgbClr val="7E40CC">
                    <a:lumMod val="75000"/>
                  </a:srgbClr>
                </a:solidFill>
                <a:latin typeface="Calibri"/>
                <a:ea typeface="Calibri"/>
                <a:cs typeface="B Zar" panose="00000400000000000000" pitchFamily="2" charset="-78"/>
              </a:rPr>
              <a:t>D</a:t>
            </a:r>
            <a:br>
              <a:rPr lang="en-US" sz="4800" b="1" dirty="0">
                <a:solidFill>
                  <a:srgbClr val="7E40CC">
                    <a:lumMod val="75000"/>
                  </a:srgbClr>
                </a:solidFill>
                <a:latin typeface="Calibri"/>
                <a:ea typeface="Calibri"/>
                <a:cs typeface="B Zar" panose="00000400000000000000" pitchFamily="2" charset="-78"/>
              </a:rPr>
            </a:br>
            <a:r>
              <a:rPr lang="en-US" sz="3200" b="1" dirty="0">
                <a:solidFill>
                  <a:srgbClr val="7E40CC">
                    <a:lumMod val="75000"/>
                  </a:srgbClr>
                </a:solidFill>
                <a:latin typeface="Calibri"/>
                <a:ea typeface="Calibri"/>
                <a:cs typeface="B Zar" panose="00000400000000000000" pitchFamily="2" charset="-78"/>
              </a:rPr>
              <a:t/>
            </a:r>
            <a:br>
              <a:rPr lang="en-US" sz="3200" b="1" dirty="0">
                <a:solidFill>
                  <a:srgbClr val="7E40CC">
                    <a:lumMod val="75000"/>
                  </a:srgbClr>
                </a:solidFill>
                <a:latin typeface="Calibri"/>
                <a:ea typeface="Calibri"/>
                <a:cs typeface="B Zar" panose="00000400000000000000" pitchFamily="2" charset="-78"/>
              </a:rPr>
            </a:br>
            <a:endParaRPr lang="en-US" sz="3200" b="1" dirty="0" smtClean="0">
              <a:solidFill>
                <a:srgbClr val="CFE2E7">
                  <a:lumMod val="25000"/>
                </a:srgbClr>
              </a:solidFill>
              <a:latin typeface="Calibri"/>
              <a:ea typeface="Calibri"/>
              <a:cs typeface="B Zar" panose="00000400000000000000" pitchFamily="2" charset="-78"/>
            </a:endParaRPr>
          </a:p>
          <a:p>
            <a:r>
              <a:rPr lang="fa-IR" sz="3200" b="1" dirty="0" smtClean="0">
                <a:solidFill>
                  <a:srgbClr val="C00000"/>
                </a:solidFill>
                <a:latin typeface="Calibri"/>
                <a:ea typeface="Calibri"/>
                <a:cs typeface="B Zar" panose="00000400000000000000" pitchFamily="2" charset="-78"/>
              </a:rPr>
              <a:t>گروه آموزشی مهر جنوب(دکتر برومند)</a:t>
            </a:r>
          </a:p>
          <a:p>
            <a:r>
              <a:rPr lang="fa-IR" sz="3200" b="1" dirty="0" smtClean="0">
                <a:solidFill>
                  <a:srgbClr val="C00000"/>
                </a:solidFill>
                <a:latin typeface="Calibri"/>
                <a:ea typeface="Calibri"/>
                <a:cs typeface="B Zar" panose="00000400000000000000" pitchFamily="2" charset="-78"/>
              </a:rPr>
              <a:t>تدوین کننده: الهام طیاری</a:t>
            </a:r>
            <a:endParaRPr lang="en-US" sz="3200" b="1" dirty="0" smtClean="0">
              <a:solidFill>
                <a:srgbClr val="C00000"/>
              </a:solidFill>
              <a:latin typeface="Calibri"/>
              <a:ea typeface="Calibri"/>
              <a:cs typeface="B Zar" panose="00000400000000000000" pitchFamily="2" charset="-78"/>
            </a:endParaRP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368" y="3006679"/>
            <a:ext cx="3890420" cy="448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r>
              <a:rPr lang="en-US" smtClean="0"/>
              <a:t>4/29/2021</a:t>
            </a:r>
            <a:endParaRPr lang="en-US" dirty="0"/>
          </a:p>
        </p:txBody>
      </p:sp>
      <p:sp>
        <p:nvSpPr>
          <p:cNvPr id="5" name="Footer Placeholder 4"/>
          <p:cNvSpPr>
            <a:spLocks noGrp="1"/>
          </p:cNvSpPr>
          <p:nvPr>
            <p:ph type="ftr" sz="quarter" idx="11"/>
          </p:nvPr>
        </p:nvSpPr>
        <p:spPr/>
        <p:txBody>
          <a:bodyPr/>
          <a:lstStyle/>
          <a:p>
            <a:r>
              <a:rPr lang="fa-IR" smtClean="0"/>
              <a:t>گروه آموزشی مهر جنوب(دکتر برومند)</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518704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fa-IR" sz="3200" b="1" dirty="0" smtClean="0">
                <a:solidFill>
                  <a:schemeClr val="accent3"/>
                </a:solidFill>
                <a:cs typeface="B Zar" panose="00000400000000000000" pitchFamily="2" charset="-78"/>
              </a:rPr>
              <a:t>ملاکهای تشخیصی اختلال شخصیت اسکیزوئید</a:t>
            </a:r>
            <a:endParaRPr lang="fa-IR" sz="3200" b="1" dirty="0">
              <a:solidFill>
                <a:schemeClr val="accent3"/>
              </a:solidFill>
              <a:cs typeface="B Zar"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8568" y="3384644"/>
            <a:ext cx="4723672" cy="2123293"/>
          </a:xfrm>
          <a:prstGeom prst="rect">
            <a:avLst/>
          </a:prstGeom>
          <a:ln>
            <a:noFill/>
          </a:ln>
          <a:effectLst>
            <a:outerShdw blurRad="292100" dist="139700" dir="2700000" algn="tl" rotWithShape="0">
              <a:srgbClr val="333333">
                <a:alpha val="65000"/>
              </a:srgbClr>
            </a:outerShdw>
          </a:effectLst>
        </p:spPr>
      </p:pic>
      <p:sp>
        <p:nvSpPr>
          <p:cNvPr id="2" name="Date Placeholder 1"/>
          <p:cNvSpPr>
            <a:spLocks noGrp="1"/>
          </p:cNvSpPr>
          <p:nvPr>
            <p:ph type="dt" sz="half" idx="10"/>
          </p:nvPr>
        </p:nvSpPr>
        <p:spPr/>
        <p:txBody>
          <a:bodyPr/>
          <a:lstStyle/>
          <a:p>
            <a:r>
              <a:rPr lang="en-US" smtClean="0"/>
              <a:t>4/29/2021</a:t>
            </a:r>
            <a:endParaRPr lang="en-US" dirty="0"/>
          </a:p>
        </p:txBody>
      </p:sp>
      <p:sp>
        <p:nvSpPr>
          <p:cNvPr id="5" name="Footer Placeholder 4"/>
          <p:cNvSpPr>
            <a:spLocks noGrp="1"/>
          </p:cNvSpPr>
          <p:nvPr>
            <p:ph type="ftr" sz="quarter" idx="11"/>
          </p:nvPr>
        </p:nvSpPr>
        <p:spPr/>
        <p:txBody>
          <a:bodyPr/>
          <a:lstStyle/>
          <a:p>
            <a:r>
              <a:rPr lang="fa-IR" smtClean="0"/>
              <a:t>گروه آموزشی مهر جنوب(دکتر برومند)</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919599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5499" y="1451211"/>
            <a:ext cx="8915400" cy="5140658"/>
          </a:xfrm>
        </p:spPr>
        <p:txBody>
          <a:bodyPr>
            <a:normAutofit/>
          </a:bodyPr>
          <a:lstStyle/>
          <a:p>
            <a:pPr>
              <a:buFont typeface="Wingdings" panose="05000000000000000000" pitchFamily="2" charset="2"/>
              <a:buChar char="v"/>
            </a:pPr>
            <a:r>
              <a:rPr lang="fa-IR" sz="2800" b="1" dirty="0" smtClean="0">
                <a:cs typeface="B Zar" panose="00000400000000000000" pitchFamily="2" charset="-78"/>
              </a:rPr>
              <a:t>مقدمه</a:t>
            </a:r>
          </a:p>
          <a:p>
            <a:pPr>
              <a:buFont typeface="Wingdings" panose="05000000000000000000" pitchFamily="2" charset="2"/>
              <a:buChar char="v"/>
            </a:pPr>
            <a:r>
              <a:rPr lang="fa-IR" sz="2800" b="1" dirty="0" smtClean="0">
                <a:cs typeface="B Zar" panose="00000400000000000000" pitchFamily="2" charset="-78"/>
              </a:rPr>
              <a:t>تعریف</a:t>
            </a:r>
          </a:p>
          <a:p>
            <a:pPr>
              <a:buFont typeface="Wingdings" panose="05000000000000000000" pitchFamily="2" charset="2"/>
              <a:buChar char="v"/>
            </a:pPr>
            <a:r>
              <a:rPr lang="fa-IR" sz="2800" b="1" dirty="0" smtClean="0">
                <a:cs typeface="B Zar" panose="00000400000000000000" pitchFamily="2" charset="-78"/>
              </a:rPr>
              <a:t>ملاک های تشخیصی</a:t>
            </a:r>
          </a:p>
          <a:p>
            <a:pPr>
              <a:buFont typeface="Wingdings" panose="05000000000000000000" pitchFamily="2" charset="2"/>
              <a:buChar char="v"/>
            </a:pPr>
            <a:r>
              <a:rPr lang="fa-IR" sz="2800" b="1" dirty="0" smtClean="0">
                <a:cs typeface="B Zar" panose="00000400000000000000" pitchFamily="2" charset="-78"/>
              </a:rPr>
              <a:t>همه گیرشناسی</a:t>
            </a:r>
          </a:p>
          <a:p>
            <a:pPr>
              <a:buFont typeface="Wingdings" panose="05000000000000000000" pitchFamily="2" charset="2"/>
              <a:buChar char="v"/>
            </a:pPr>
            <a:r>
              <a:rPr lang="fa-IR" sz="2800" b="1" dirty="0" smtClean="0">
                <a:cs typeface="B Zar" panose="00000400000000000000" pitchFamily="2" charset="-78"/>
              </a:rPr>
              <a:t>بروز و سیر</a:t>
            </a:r>
          </a:p>
          <a:p>
            <a:pPr>
              <a:buFont typeface="Wingdings" panose="05000000000000000000" pitchFamily="2" charset="2"/>
              <a:buChar char="v"/>
            </a:pPr>
            <a:r>
              <a:rPr lang="fa-IR" sz="2800" b="1" dirty="0" smtClean="0">
                <a:cs typeface="B Zar" panose="00000400000000000000" pitchFamily="2" charset="-78"/>
              </a:rPr>
              <a:t> درمان</a:t>
            </a:r>
          </a:p>
          <a:p>
            <a:pPr>
              <a:buFont typeface="Wingdings" panose="05000000000000000000" pitchFamily="2" charset="2"/>
              <a:buChar char="v"/>
            </a:pPr>
            <a:r>
              <a:rPr lang="fa-IR" sz="2800" b="1" dirty="0" smtClean="0">
                <a:cs typeface="B Zar" panose="00000400000000000000" pitchFamily="2" charset="-78"/>
              </a:rPr>
              <a:t>مسائل تشخیصی مرتبط بافرهنگ  </a:t>
            </a:r>
          </a:p>
          <a:p>
            <a:pPr>
              <a:buFont typeface="Wingdings" panose="05000000000000000000" pitchFamily="2" charset="2"/>
              <a:buChar char="v"/>
            </a:pPr>
            <a:r>
              <a:rPr lang="fa-IR" sz="2800" b="1" dirty="0" smtClean="0">
                <a:cs typeface="B Zar" panose="00000400000000000000" pitchFamily="2" charset="-78"/>
              </a:rPr>
              <a:t>مسایل تشخیصی مرتبط باجنسیت</a:t>
            </a:r>
          </a:p>
          <a:p>
            <a:pPr>
              <a:buFont typeface="Wingdings" panose="05000000000000000000" pitchFamily="2" charset="2"/>
              <a:buChar char="v"/>
            </a:pPr>
            <a:r>
              <a:rPr lang="fa-IR" sz="2800" b="1" dirty="0" smtClean="0">
                <a:cs typeface="B Zar" panose="00000400000000000000" pitchFamily="2" charset="-78"/>
              </a:rPr>
              <a:t>تشخیص افتراقی</a:t>
            </a:r>
          </a:p>
          <a:p>
            <a:pPr>
              <a:buFont typeface="Wingdings" panose="05000000000000000000" pitchFamily="2" charset="2"/>
              <a:buChar char="v"/>
            </a:pPr>
            <a:endParaRPr lang="fa-IR" sz="2800" b="1" dirty="0">
              <a:cs typeface="B Zar" panose="00000400000000000000" pitchFamily="2" charset="-78"/>
            </a:endParaRPr>
          </a:p>
        </p:txBody>
      </p:sp>
      <p:sp>
        <p:nvSpPr>
          <p:cNvPr id="4" name="Rectangle 3"/>
          <p:cNvSpPr/>
          <p:nvPr/>
        </p:nvSpPr>
        <p:spPr>
          <a:xfrm>
            <a:off x="8116705" y="218364"/>
            <a:ext cx="3384194" cy="1099576"/>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r"/>
            <a:r>
              <a:rPr lang="fa-IR" sz="6000" dirty="0">
                <a:solidFill>
                  <a:schemeClr val="bg1"/>
                </a:solidFill>
                <a:latin typeface="BZar_6359_0_01111346" panose="00000400000000000000" pitchFamily="2" charset="0"/>
                <a:cs typeface="B Zar" panose="00000400000000000000" pitchFamily="2" charset="-78"/>
              </a:rPr>
              <a:t> </a:t>
            </a:r>
            <a:r>
              <a:rPr lang="fa-IR" sz="6000" dirty="0" smtClean="0">
                <a:solidFill>
                  <a:schemeClr val="bg1"/>
                </a:solidFill>
                <a:latin typeface="BZar_6359_0_01111346" panose="00000400000000000000" pitchFamily="2" charset="0"/>
                <a:cs typeface="B Zar" panose="00000400000000000000" pitchFamily="2" charset="-78"/>
              </a:rPr>
              <a:t> فهرست</a:t>
            </a:r>
            <a:endParaRPr lang="fa-IR" sz="6000" dirty="0">
              <a:solidFill>
                <a:schemeClr val="bg1"/>
              </a:solidFill>
              <a:latin typeface="BZar_6359_0_01111346" panose="00000400000000000000" pitchFamily="2" charset="0"/>
              <a:cs typeface="B Zar" panose="00000400000000000000" pitchFamily="2" charset="-78"/>
            </a:endParaRPr>
          </a:p>
        </p:txBody>
      </p:sp>
      <p:sp>
        <p:nvSpPr>
          <p:cNvPr id="2" name="Date Placeholder 1"/>
          <p:cNvSpPr>
            <a:spLocks noGrp="1"/>
          </p:cNvSpPr>
          <p:nvPr>
            <p:ph type="dt" sz="half" idx="10"/>
          </p:nvPr>
        </p:nvSpPr>
        <p:spPr/>
        <p:txBody>
          <a:bodyPr/>
          <a:lstStyle/>
          <a:p>
            <a:r>
              <a:rPr lang="en-US" smtClean="0"/>
              <a:t>4/29/2021</a:t>
            </a:r>
            <a:endParaRPr lang="en-US" dirty="0"/>
          </a:p>
        </p:txBody>
      </p:sp>
      <p:sp>
        <p:nvSpPr>
          <p:cNvPr id="5" name="Footer Placeholder 4"/>
          <p:cNvSpPr>
            <a:spLocks noGrp="1"/>
          </p:cNvSpPr>
          <p:nvPr>
            <p:ph type="ftr" sz="quarter" idx="11"/>
          </p:nvPr>
        </p:nvSpPr>
        <p:spPr/>
        <p:txBody>
          <a:bodyPr/>
          <a:lstStyle/>
          <a:p>
            <a:r>
              <a:rPr lang="fa-IR" smtClean="0"/>
              <a:t>گروه آموزشی مهر جنوب(دکتر برومند)</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793468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384496" y="1543334"/>
            <a:ext cx="8915400" cy="3777622"/>
          </a:xfrm>
        </p:spPr>
        <p:txBody>
          <a:bodyPr>
            <a:normAutofit/>
          </a:bodyPr>
          <a:lstStyle/>
          <a:p>
            <a:pPr marL="0" indent="0" algn="ctr">
              <a:buNone/>
            </a:pPr>
            <a:r>
              <a:rPr lang="fa-IR" sz="8800" dirty="0" smtClean="0">
                <a:solidFill>
                  <a:schemeClr val="accent3"/>
                </a:solidFill>
                <a:cs typeface="B Zar" panose="00000400000000000000" pitchFamily="2" charset="-78"/>
              </a:rPr>
              <a:t>مقدمه</a:t>
            </a:r>
            <a:endParaRPr lang="fa-IR" sz="8800" dirty="0">
              <a:solidFill>
                <a:schemeClr val="accent3"/>
              </a:solidFill>
              <a:cs typeface="B Zar" panose="00000400000000000000" pitchFamily="2"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2487" y="3123667"/>
            <a:ext cx="2505075" cy="1828800"/>
          </a:xfrm>
          <a:prstGeom prst="rect">
            <a:avLst/>
          </a:prstGeom>
          <a:ln>
            <a:noFill/>
          </a:ln>
          <a:effectLst>
            <a:outerShdw blurRad="292100" dist="139700" dir="2700000" algn="tl" rotWithShape="0">
              <a:srgbClr val="333333">
                <a:alpha val="65000"/>
              </a:srgbClr>
            </a:outerShdw>
          </a:effectLst>
        </p:spPr>
      </p:pic>
      <p:sp>
        <p:nvSpPr>
          <p:cNvPr id="2" name="Date Placeholder 1"/>
          <p:cNvSpPr>
            <a:spLocks noGrp="1"/>
          </p:cNvSpPr>
          <p:nvPr>
            <p:ph type="dt" sz="half" idx="10"/>
          </p:nvPr>
        </p:nvSpPr>
        <p:spPr/>
        <p:txBody>
          <a:bodyPr/>
          <a:lstStyle/>
          <a:p>
            <a:r>
              <a:rPr lang="en-US" smtClean="0"/>
              <a:t>4/29/2021</a:t>
            </a:r>
            <a:endParaRPr lang="en-US" dirty="0"/>
          </a:p>
        </p:txBody>
      </p:sp>
      <p:sp>
        <p:nvSpPr>
          <p:cNvPr id="3" name="Footer Placeholder 2"/>
          <p:cNvSpPr>
            <a:spLocks noGrp="1"/>
          </p:cNvSpPr>
          <p:nvPr>
            <p:ph type="ftr" sz="quarter" idx="11"/>
          </p:nvPr>
        </p:nvSpPr>
        <p:spPr/>
        <p:txBody>
          <a:bodyPr/>
          <a:lstStyle/>
          <a:p>
            <a:r>
              <a:rPr lang="fa-IR" smtClean="0"/>
              <a:t>گروه آموزشی مهر جنوب(دکتر برومند)</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441862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8394" y="2029216"/>
            <a:ext cx="8915400" cy="3995803"/>
          </a:xfrm>
        </p:spPr>
        <p:txBody>
          <a:bodyPr>
            <a:noAutofit/>
          </a:bodyPr>
          <a:lstStyle/>
          <a:p>
            <a:pPr marL="0" indent="0">
              <a:lnSpc>
                <a:spcPct val="150000"/>
              </a:lnSpc>
              <a:buNone/>
            </a:pPr>
            <a:r>
              <a:rPr lang="fa-IR" sz="2800" b="1" dirty="0">
                <a:cs typeface="B Zar" panose="00000400000000000000" pitchFamily="2" charset="-78"/>
              </a:rPr>
              <a:t>تشخیص اختلال شخصیت اسکیزوئید در بیمارانی مطرح می‌شود که الگوی همیشگی زندگیشان انزوای اجتماعی </a:t>
            </a:r>
            <a:r>
              <a:rPr lang="fa-IR" sz="2800" b="1" dirty="0" smtClean="0">
                <a:cs typeface="B Zar" panose="00000400000000000000" pitchFamily="2" charset="-78"/>
              </a:rPr>
              <a:t>بوده‌است</a:t>
            </a:r>
            <a:endParaRPr lang="en-US" sz="2800" b="1" dirty="0" smtClean="0">
              <a:cs typeface="B Zar" panose="00000400000000000000" pitchFamily="2" charset="-78"/>
            </a:endParaRPr>
          </a:p>
          <a:p>
            <a:pPr marL="0" indent="0">
              <a:lnSpc>
                <a:spcPct val="150000"/>
              </a:lnSpc>
              <a:buNone/>
            </a:pPr>
            <a:r>
              <a:rPr lang="fa-IR" sz="2800" b="1" dirty="0" smtClean="0">
                <a:cs typeface="B Zar" panose="00000400000000000000" pitchFamily="2" charset="-78"/>
              </a:rPr>
              <a:t>آنچه </a:t>
            </a:r>
            <a:r>
              <a:rPr lang="fa-IR" sz="2800" b="1" dirty="0">
                <a:cs typeface="B Zar" panose="00000400000000000000" pitchFamily="2" charset="-78"/>
              </a:rPr>
              <a:t>در آن‌ها بسیار مشهود است، این است که از تعامل‌های انسانی ناراحت می‌شوند. </a:t>
            </a:r>
            <a:endParaRPr lang="en-US" sz="2800" b="1" dirty="0" smtClean="0">
              <a:cs typeface="B Zar" panose="00000400000000000000" pitchFamily="2" charset="-78"/>
            </a:endParaRPr>
          </a:p>
          <a:p>
            <a:pPr marL="0" indent="0">
              <a:lnSpc>
                <a:spcPct val="150000"/>
              </a:lnSpc>
              <a:buNone/>
            </a:pPr>
            <a:r>
              <a:rPr lang="fa-IR" sz="2800" b="1" dirty="0" smtClean="0">
                <a:cs typeface="B Zar" panose="00000400000000000000" pitchFamily="2" charset="-78"/>
              </a:rPr>
              <a:t>.</a:t>
            </a:r>
            <a:endParaRPr lang="fa-IR" sz="2800" b="1" dirty="0">
              <a:cs typeface="B Zar" panose="00000400000000000000" pitchFamily="2" charset="-78"/>
            </a:endParaRPr>
          </a:p>
          <a:p>
            <a:pPr marL="0" indent="0">
              <a:lnSpc>
                <a:spcPct val="150000"/>
              </a:lnSpc>
              <a:buNone/>
            </a:pPr>
            <a:r>
              <a:rPr lang="fa-IR" sz="2800" b="1" dirty="0">
                <a:cs typeface="B Zar" panose="00000400000000000000" pitchFamily="2" charset="-78"/>
              </a:rPr>
              <a:t/>
            </a:r>
            <a:br>
              <a:rPr lang="fa-IR" sz="2800" b="1" dirty="0">
                <a:cs typeface="B Zar" panose="00000400000000000000" pitchFamily="2" charset="-78"/>
              </a:rPr>
            </a:br>
            <a:endParaRPr lang="fa-IR" sz="2800" b="1" dirty="0">
              <a:cs typeface="B Zar" panose="00000400000000000000" pitchFamily="2" charset="-78"/>
            </a:endParaRPr>
          </a:p>
        </p:txBody>
      </p:sp>
      <p:sp>
        <p:nvSpPr>
          <p:cNvPr id="4" name="Rectangle 3"/>
          <p:cNvSpPr/>
          <p:nvPr/>
        </p:nvSpPr>
        <p:spPr>
          <a:xfrm>
            <a:off x="8311486" y="324990"/>
            <a:ext cx="3302308" cy="1081860"/>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6000" dirty="0" smtClean="0">
                <a:cs typeface="B Zar" panose="00000400000000000000" pitchFamily="2" charset="-78"/>
              </a:rPr>
              <a:t>مقدمه</a:t>
            </a:r>
            <a:endParaRPr lang="fa-IR" sz="6000" dirty="0">
              <a:cs typeface="B Zar"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305" y="2179529"/>
            <a:ext cx="2116954" cy="4416551"/>
          </a:xfrm>
          <a:prstGeom prst="rect">
            <a:avLst/>
          </a:prstGeom>
          <a:ln>
            <a:noFill/>
          </a:ln>
          <a:effectLst>
            <a:softEdge rad="112500"/>
          </a:effectLst>
        </p:spPr>
      </p:pic>
      <p:sp>
        <p:nvSpPr>
          <p:cNvPr id="2" name="Date Placeholder 1"/>
          <p:cNvSpPr>
            <a:spLocks noGrp="1"/>
          </p:cNvSpPr>
          <p:nvPr>
            <p:ph type="dt" sz="half" idx="10"/>
          </p:nvPr>
        </p:nvSpPr>
        <p:spPr/>
        <p:txBody>
          <a:bodyPr/>
          <a:lstStyle/>
          <a:p>
            <a:r>
              <a:rPr lang="en-US" smtClean="0"/>
              <a:t>4/29/2021</a:t>
            </a:r>
            <a:endParaRPr lang="en-US" dirty="0"/>
          </a:p>
        </p:txBody>
      </p:sp>
      <p:sp>
        <p:nvSpPr>
          <p:cNvPr id="6" name="Footer Placeholder 5"/>
          <p:cNvSpPr>
            <a:spLocks noGrp="1"/>
          </p:cNvSpPr>
          <p:nvPr>
            <p:ph type="ftr" sz="quarter" idx="11"/>
          </p:nvPr>
        </p:nvSpPr>
        <p:spPr/>
        <p:txBody>
          <a:bodyPr/>
          <a:lstStyle/>
          <a:p>
            <a:r>
              <a:rPr lang="fa-IR" smtClean="0"/>
              <a:t>گروه آموزشی مهر جنوب(دکتر برومند)</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70115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167003" y="2133600"/>
            <a:ext cx="9337609" cy="3777622"/>
          </a:xfrm>
        </p:spPr>
        <p:txBody>
          <a:bodyPr/>
          <a:lstStyle/>
          <a:p>
            <a:pPr marL="0" lvl="0" indent="0">
              <a:lnSpc>
                <a:spcPct val="150000"/>
              </a:lnSpc>
              <a:buClr>
                <a:srgbClr val="353535"/>
              </a:buClr>
              <a:buNone/>
            </a:pPr>
            <a:r>
              <a:rPr lang="fa-IR" sz="2800" b="1" dirty="0">
                <a:solidFill>
                  <a:prstClr val="black">
                    <a:lumMod val="75000"/>
                    <a:lumOff val="25000"/>
                  </a:prstClr>
                </a:solidFill>
                <a:cs typeface="B Zar" panose="00000400000000000000" pitchFamily="2" charset="-78"/>
              </a:rPr>
              <a:t>درون گرایند و حالت عاطفی‌شان کند و محدود است به‌طوری‌که ممکن است افراد غیر متخصص و عادی آنان را افرادی خشک و بی‌احساس تلقی کنند.</a:t>
            </a:r>
            <a:endParaRPr lang="en-US" sz="2800" b="1" dirty="0">
              <a:solidFill>
                <a:prstClr val="black">
                  <a:lumMod val="75000"/>
                  <a:lumOff val="25000"/>
                </a:prstClr>
              </a:solidFill>
              <a:cs typeface="B Zar" panose="00000400000000000000" pitchFamily="2" charset="-78"/>
            </a:endParaRPr>
          </a:p>
          <a:p>
            <a:pPr marL="0" lvl="0" indent="0">
              <a:lnSpc>
                <a:spcPct val="150000"/>
              </a:lnSpc>
              <a:buClr>
                <a:srgbClr val="353535"/>
              </a:buClr>
              <a:buNone/>
            </a:pPr>
            <a:r>
              <a:rPr lang="fa-IR" sz="2800" b="1" dirty="0">
                <a:solidFill>
                  <a:prstClr val="black">
                    <a:lumMod val="75000"/>
                    <a:lumOff val="25000"/>
                  </a:prstClr>
                </a:solidFill>
                <a:cs typeface="B Zar" panose="00000400000000000000" pitchFamily="2" charset="-78"/>
              </a:rPr>
              <a:t> افراد مبتلا به اختلال شخصیت اسکیزوئید را دیگران، آدم‌هایی نامتعارف، عجیب، منزوی و تک‌رو می‌دانند</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8707" y="658813"/>
            <a:ext cx="3414712" cy="1345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r>
              <a:rPr lang="en-US" smtClean="0"/>
              <a:t>4/29/2021</a:t>
            </a:r>
            <a:endParaRPr lang="en-US" dirty="0"/>
          </a:p>
        </p:txBody>
      </p:sp>
      <p:sp>
        <p:nvSpPr>
          <p:cNvPr id="5" name="Footer Placeholder 4"/>
          <p:cNvSpPr>
            <a:spLocks noGrp="1"/>
          </p:cNvSpPr>
          <p:nvPr>
            <p:ph type="ftr" sz="quarter" idx="11"/>
          </p:nvPr>
        </p:nvSpPr>
        <p:spPr/>
        <p:txBody>
          <a:bodyPr/>
          <a:lstStyle/>
          <a:p>
            <a:r>
              <a:rPr lang="fa-IR" smtClean="0"/>
              <a:t>گروه آموزشی مهر جنوب(دکتر برومند)</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636839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56896" y="703153"/>
            <a:ext cx="3247716" cy="1122803"/>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6600" dirty="0" smtClean="0">
                <a:cs typeface="B Zar" panose="00000400000000000000" pitchFamily="2" charset="-78"/>
              </a:rPr>
              <a:t>تعریف</a:t>
            </a:r>
            <a:endParaRPr lang="fa-IR" sz="6600" dirty="0">
              <a:cs typeface="B Zar" panose="00000400000000000000" pitchFamily="2" charset="-78"/>
            </a:endParaRPr>
          </a:p>
        </p:txBody>
      </p:sp>
      <p:sp>
        <p:nvSpPr>
          <p:cNvPr id="5" name="Rectangle 4"/>
          <p:cNvSpPr/>
          <p:nvPr/>
        </p:nvSpPr>
        <p:spPr>
          <a:xfrm>
            <a:off x="1453019" y="2030673"/>
            <a:ext cx="10051593" cy="3323987"/>
          </a:xfrm>
          <a:prstGeom prst="rect">
            <a:avLst/>
          </a:prstGeom>
        </p:spPr>
        <p:txBody>
          <a:bodyPr wrap="square">
            <a:spAutoFit/>
          </a:bodyPr>
          <a:lstStyle/>
          <a:p>
            <a:pPr algn="r" rtl="1">
              <a:lnSpc>
                <a:spcPct val="150000"/>
              </a:lnSpc>
              <a:spcBef>
                <a:spcPts val="0"/>
              </a:spcBef>
              <a:spcAft>
                <a:spcPts val="0"/>
              </a:spcAft>
            </a:pPr>
            <a:r>
              <a:rPr lang="fa-IR" sz="2800" b="1" dirty="0">
                <a:solidFill>
                  <a:srgbClr val="000000"/>
                </a:solidFill>
                <a:latin typeface="Arial" panose="020B0604020202020204" pitchFamily="34" charset="0"/>
                <a:cs typeface="B Zar" panose="00000400000000000000" pitchFamily="2" charset="-78"/>
              </a:rPr>
              <a:t>بیماران مبتلا به اختلال شخصیت اسکیزوئید، در بدو معاینه روانپزشکی ممکن است به نظر برسد از چیزی ناراحتند. </a:t>
            </a:r>
            <a:endParaRPr lang="en-US" sz="2800" b="1" dirty="0" smtClean="0">
              <a:solidFill>
                <a:srgbClr val="000000"/>
              </a:solidFill>
              <a:latin typeface="Arial" panose="020B0604020202020204" pitchFamily="34" charset="0"/>
              <a:cs typeface="B Zar" panose="00000400000000000000" pitchFamily="2" charset="-78"/>
            </a:endParaRPr>
          </a:p>
          <a:p>
            <a:pPr algn="r" rtl="1">
              <a:lnSpc>
                <a:spcPct val="150000"/>
              </a:lnSpc>
              <a:spcBef>
                <a:spcPts val="0"/>
              </a:spcBef>
              <a:spcAft>
                <a:spcPts val="0"/>
              </a:spcAft>
            </a:pPr>
            <a:r>
              <a:rPr lang="fa-IR" sz="2800" b="1" dirty="0" smtClean="0">
                <a:solidFill>
                  <a:srgbClr val="000000"/>
                </a:solidFill>
                <a:latin typeface="Arial" panose="020B0604020202020204" pitchFamily="34" charset="0"/>
                <a:cs typeface="B Zar" panose="00000400000000000000" pitchFamily="2" charset="-78"/>
              </a:rPr>
              <a:t>آن‌ها </a:t>
            </a:r>
            <a:r>
              <a:rPr lang="fa-IR" sz="2800" b="1" dirty="0">
                <a:solidFill>
                  <a:srgbClr val="000000"/>
                </a:solidFill>
                <a:latin typeface="Arial" panose="020B0604020202020204" pitchFamily="34" charset="0"/>
                <a:cs typeface="B Zar" panose="00000400000000000000" pitchFamily="2" charset="-78"/>
              </a:rPr>
              <a:t>به ندرت تماس چشمی را تحمل می‌کنند. </a:t>
            </a:r>
            <a:endParaRPr lang="en-US" sz="2800" b="1" dirty="0" smtClean="0">
              <a:solidFill>
                <a:srgbClr val="000000"/>
              </a:solidFill>
              <a:latin typeface="Arial" panose="020B0604020202020204" pitchFamily="34" charset="0"/>
              <a:cs typeface="B Zar" panose="00000400000000000000" pitchFamily="2" charset="-78"/>
            </a:endParaRPr>
          </a:p>
          <a:p>
            <a:pPr algn="r" rtl="1">
              <a:lnSpc>
                <a:spcPct val="150000"/>
              </a:lnSpc>
              <a:spcBef>
                <a:spcPts val="0"/>
              </a:spcBef>
              <a:spcAft>
                <a:spcPts val="0"/>
              </a:spcAft>
            </a:pPr>
            <a:r>
              <a:rPr lang="fa-IR" sz="2800" b="1" dirty="0" smtClean="0">
                <a:solidFill>
                  <a:srgbClr val="000000"/>
                </a:solidFill>
                <a:latin typeface="Arial" panose="020B0604020202020204" pitchFamily="34" charset="0"/>
                <a:cs typeface="B Zar" panose="00000400000000000000" pitchFamily="2" charset="-78"/>
              </a:rPr>
              <a:t>مصاحبه‌گر </a:t>
            </a:r>
            <a:r>
              <a:rPr lang="fa-IR" sz="2800" b="1" dirty="0">
                <a:solidFill>
                  <a:srgbClr val="000000"/>
                </a:solidFill>
                <a:latin typeface="Arial" panose="020B0604020202020204" pitchFamily="34" charset="0"/>
                <a:cs typeface="B Zar" panose="00000400000000000000" pitchFamily="2" charset="-78"/>
              </a:rPr>
              <a:t>درمی‌یابد که این‌گونه بیماران دلشان می‌خواهد مصاحبه هرچه زودتر تمام شود</a:t>
            </a:r>
            <a:r>
              <a:rPr lang="fa-IR" sz="2800" b="1" dirty="0" smtClean="0">
                <a:solidFill>
                  <a:srgbClr val="000000"/>
                </a:solidFill>
                <a:latin typeface="Arial" panose="020B0604020202020204" pitchFamily="34" charset="0"/>
                <a:cs typeface="B Zar" panose="00000400000000000000" pitchFamily="2" charset="-78"/>
              </a:rPr>
              <a:t>.</a:t>
            </a:r>
            <a:endParaRPr lang="fa-IR" sz="2800" b="1" dirty="0">
              <a:cs typeface="B Zar" panose="00000400000000000000" pitchFamily="2" charset="-78"/>
            </a:endParaRPr>
          </a:p>
        </p:txBody>
      </p:sp>
      <p:sp>
        <p:nvSpPr>
          <p:cNvPr id="2" name="Date Placeholder 1"/>
          <p:cNvSpPr>
            <a:spLocks noGrp="1"/>
          </p:cNvSpPr>
          <p:nvPr>
            <p:ph type="dt" sz="half" idx="10"/>
          </p:nvPr>
        </p:nvSpPr>
        <p:spPr/>
        <p:txBody>
          <a:bodyPr/>
          <a:lstStyle/>
          <a:p>
            <a:r>
              <a:rPr lang="en-US" smtClean="0"/>
              <a:t>4/29/2021</a:t>
            </a:r>
            <a:endParaRPr lang="en-US" dirty="0"/>
          </a:p>
        </p:txBody>
      </p:sp>
      <p:sp>
        <p:nvSpPr>
          <p:cNvPr id="3" name="Footer Placeholder 2"/>
          <p:cNvSpPr>
            <a:spLocks noGrp="1"/>
          </p:cNvSpPr>
          <p:nvPr>
            <p:ph type="ftr" sz="quarter" idx="11"/>
          </p:nvPr>
        </p:nvSpPr>
        <p:spPr/>
        <p:txBody>
          <a:bodyPr/>
          <a:lstStyle/>
          <a:p>
            <a:r>
              <a:rPr lang="fa-IR" smtClean="0"/>
              <a:t>گروه آموزشی مهر جنوب(دکتر برومند)</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547371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37202" y="1032481"/>
            <a:ext cx="3167062" cy="958850"/>
          </a:xfrm>
        </p:spPr>
        <p:txBody>
          <a:bodyPr>
            <a:noAutofit/>
          </a:bodyPr>
          <a:lstStyle/>
          <a:p>
            <a:pPr algn="ctr"/>
            <a:r>
              <a:rPr lang="fa-IR" sz="6000" dirty="0" smtClean="0">
                <a:cs typeface="B Zar" panose="00000400000000000000" pitchFamily="2" charset="-78"/>
              </a:rPr>
              <a:t>تعریف</a:t>
            </a:r>
            <a:endParaRPr lang="fa-IR" sz="6000" dirty="0">
              <a:cs typeface="B Zar" panose="00000400000000000000" pitchFamily="2" charset="-78"/>
            </a:endParaRPr>
          </a:p>
        </p:txBody>
      </p:sp>
      <p:sp>
        <p:nvSpPr>
          <p:cNvPr id="4" name="Rectangle 3"/>
          <p:cNvSpPr/>
          <p:nvPr/>
        </p:nvSpPr>
        <p:spPr>
          <a:xfrm>
            <a:off x="2006219" y="2360768"/>
            <a:ext cx="9689459" cy="3270126"/>
          </a:xfrm>
          <a:prstGeom prst="rect">
            <a:avLst/>
          </a:prstGeom>
        </p:spPr>
        <p:txBody>
          <a:bodyPr wrap="square">
            <a:spAutoFit/>
          </a:bodyPr>
          <a:lstStyle/>
          <a:p>
            <a:pPr algn="r" rtl="1">
              <a:lnSpc>
                <a:spcPct val="150000"/>
              </a:lnSpc>
              <a:spcBef>
                <a:spcPts val="0"/>
              </a:spcBef>
              <a:spcAft>
                <a:spcPts val="0"/>
              </a:spcAft>
            </a:pPr>
            <a:r>
              <a:rPr lang="fa-IR" sz="2800" b="1" dirty="0">
                <a:solidFill>
                  <a:srgbClr val="000000"/>
                </a:solidFill>
                <a:latin typeface="Arial" panose="020B0604020202020204" pitchFamily="34" charset="0"/>
                <a:cs typeface="B Zar" panose="00000400000000000000" pitchFamily="2" charset="-78"/>
              </a:rPr>
              <a:t> حالت عاطفی آن‌ها محدود، سرد، یا به نحو نابجایی جدی است</a:t>
            </a:r>
            <a:r>
              <a:rPr lang="fa-IR" sz="2800" b="1" dirty="0" smtClean="0">
                <a:solidFill>
                  <a:srgbClr val="000000"/>
                </a:solidFill>
                <a:latin typeface="Arial" panose="020B0604020202020204" pitchFamily="34" charset="0"/>
                <a:cs typeface="B Zar" panose="00000400000000000000" pitchFamily="2" charset="-78"/>
              </a:rPr>
              <a:t>.</a:t>
            </a:r>
            <a:endParaRPr lang="en-US" sz="2800" b="1" dirty="0" smtClean="0">
              <a:solidFill>
                <a:srgbClr val="000000"/>
              </a:solidFill>
              <a:latin typeface="Arial" panose="020B0604020202020204" pitchFamily="34" charset="0"/>
              <a:cs typeface="B Zar" panose="00000400000000000000" pitchFamily="2" charset="-78"/>
            </a:endParaRPr>
          </a:p>
          <a:p>
            <a:pPr algn="r" rtl="1">
              <a:lnSpc>
                <a:spcPct val="150000"/>
              </a:lnSpc>
              <a:spcBef>
                <a:spcPts val="0"/>
              </a:spcBef>
              <a:spcAft>
                <a:spcPts val="0"/>
              </a:spcAft>
            </a:pPr>
            <a:r>
              <a:rPr lang="fa-IR" sz="2800" b="1" dirty="0" smtClean="0">
                <a:solidFill>
                  <a:srgbClr val="000000"/>
                </a:solidFill>
                <a:latin typeface="Arial" panose="020B0604020202020204" pitchFamily="34" charset="0"/>
                <a:cs typeface="B Zar" panose="00000400000000000000" pitchFamily="2" charset="-78"/>
              </a:rPr>
              <a:t> </a:t>
            </a:r>
            <a:r>
              <a:rPr lang="fa-IR" sz="2800" b="1" dirty="0">
                <a:solidFill>
                  <a:srgbClr val="000000"/>
                </a:solidFill>
                <a:latin typeface="Arial" panose="020B0604020202020204" pitchFamily="34" charset="0"/>
                <a:cs typeface="B Zar" panose="00000400000000000000" pitchFamily="2" charset="-78"/>
              </a:rPr>
              <a:t>اما بالینگرِ دقیق در پس این سردی و نجوشی، ترس بیمار را می‌تواند ببیند. شاد بودن برای بیمار کار سختی است. </a:t>
            </a:r>
            <a:endParaRPr lang="en-US" sz="2800" b="1" dirty="0" smtClean="0">
              <a:solidFill>
                <a:srgbClr val="000000"/>
              </a:solidFill>
              <a:latin typeface="Arial" panose="020B0604020202020204" pitchFamily="34" charset="0"/>
              <a:cs typeface="B Zar" panose="00000400000000000000" pitchFamily="2" charset="-78"/>
            </a:endParaRPr>
          </a:p>
          <a:p>
            <a:pPr algn="r" rtl="1">
              <a:lnSpc>
                <a:spcPct val="150000"/>
              </a:lnSpc>
              <a:spcBef>
                <a:spcPts val="0"/>
              </a:spcBef>
              <a:spcAft>
                <a:spcPts val="0"/>
              </a:spcAft>
            </a:pPr>
            <a:r>
              <a:rPr lang="fa-IR" sz="2800" b="1" dirty="0" smtClean="0">
                <a:solidFill>
                  <a:srgbClr val="000000"/>
                </a:solidFill>
                <a:latin typeface="Arial" panose="020B0604020202020204" pitchFamily="34" charset="0"/>
                <a:cs typeface="B Zar" panose="00000400000000000000" pitchFamily="2" charset="-78"/>
              </a:rPr>
              <a:t>او </a:t>
            </a:r>
            <a:r>
              <a:rPr lang="fa-IR" sz="2800" b="1" dirty="0">
                <a:solidFill>
                  <a:srgbClr val="000000"/>
                </a:solidFill>
                <a:latin typeface="Arial" panose="020B0604020202020204" pitchFamily="34" charset="0"/>
                <a:cs typeface="B Zar" panose="00000400000000000000" pitchFamily="2" charset="-78"/>
              </a:rPr>
              <a:t>سعی می‌کند خود را به زور اهل شوخی و مطایبه نشان دهد، اما این تلاش‌ها خام و نابجا به نظر می‌رسد. </a:t>
            </a:r>
            <a:endParaRPr lang="fa-IR" sz="2800" b="1" dirty="0">
              <a:cs typeface="B Zar" panose="00000400000000000000" pitchFamily="2" charset="-78"/>
            </a:endParaRPr>
          </a:p>
        </p:txBody>
      </p:sp>
      <p:sp>
        <p:nvSpPr>
          <p:cNvPr id="5" name="Rectangle 4"/>
          <p:cNvSpPr/>
          <p:nvPr/>
        </p:nvSpPr>
        <p:spPr>
          <a:xfrm>
            <a:off x="8337202" y="900769"/>
            <a:ext cx="3167409" cy="1050240"/>
          </a:xfrm>
          <a:prstGeom prst="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1" anchor="ctr"/>
          <a:lstStyle/>
          <a:p>
            <a:pPr algn="ctr"/>
            <a:endParaRPr lang="fa-IR"/>
          </a:p>
        </p:txBody>
      </p:sp>
      <p:sp>
        <p:nvSpPr>
          <p:cNvPr id="3" name="Date Placeholder 2"/>
          <p:cNvSpPr>
            <a:spLocks noGrp="1"/>
          </p:cNvSpPr>
          <p:nvPr>
            <p:ph type="dt" sz="half" idx="10"/>
          </p:nvPr>
        </p:nvSpPr>
        <p:spPr/>
        <p:txBody>
          <a:bodyPr/>
          <a:lstStyle/>
          <a:p>
            <a:r>
              <a:rPr lang="en-US" smtClean="0"/>
              <a:t>4/29/2021</a:t>
            </a:r>
            <a:endParaRPr lang="en-US" dirty="0"/>
          </a:p>
        </p:txBody>
      </p:sp>
      <p:sp>
        <p:nvSpPr>
          <p:cNvPr id="6" name="Footer Placeholder 5"/>
          <p:cNvSpPr>
            <a:spLocks noGrp="1"/>
          </p:cNvSpPr>
          <p:nvPr>
            <p:ph type="ftr" sz="quarter" idx="11"/>
          </p:nvPr>
        </p:nvSpPr>
        <p:spPr/>
        <p:txBody>
          <a:bodyPr/>
          <a:lstStyle/>
          <a:p>
            <a:r>
              <a:rPr lang="fa-IR" smtClean="0"/>
              <a:t>گروه آموزشی مهر جنوب(دکتر برومند)</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422727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1533" y="473622"/>
            <a:ext cx="8911687" cy="1280890"/>
          </a:xfrm>
        </p:spPr>
        <p:txBody>
          <a:bodyPr>
            <a:normAutofit/>
          </a:bodyPr>
          <a:lstStyle/>
          <a:p>
            <a:pPr algn="r"/>
            <a:r>
              <a:rPr lang="fa-IR" sz="6000" dirty="0" smtClean="0">
                <a:solidFill>
                  <a:schemeClr val="accent2">
                    <a:lumMod val="50000"/>
                  </a:schemeClr>
                </a:solidFill>
                <a:cs typeface="B Zar" panose="00000400000000000000" pitchFamily="2" charset="-78"/>
              </a:rPr>
              <a:t>تعریف</a:t>
            </a:r>
            <a:endParaRPr lang="fa-IR" sz="6000" dirty="0">
              <a:solidFill>
                <a:schemeClr val="accent2">
                  <a:lumMod val="50000"/>
                </a:schemeClr>
              </a:solidFill>
              <a:cs typeface="B Zar" panose="00000400000000000000" pitchFamily="2" charset="-78"/>
            </a:endParaRPr>
          </a:p>
        </p:txBody>
      </p:sp>
      <p:sp>
        <p:nvSpPr>
          <p:cNvPr id="3" name="Content Placeholder 2"/>
          <p:cNvSpPr>
            <a:spLocks noGrp="1"/>
          </p:cNvSpPr>
          <p:nvPr>
            <p:ph idx="1"/>
          </p:nvPr>
        </p:nvSpPr>
        <p:spPr>
          <a:xfrm>
            <a:off x="1540702" y="1905000"/>
            <a:ext cx="9977108" cy="4226256"/>
          </a:xfrm>
        </p:spPr>
        <p:txBody>
          <a:bodyPr>
            <a:noAutofit/>
          </a:bodyPr>
          <a:lstStyle/>
          <a:p>
            <a:pPr marL="0" indent="0">
              <a:lnSpc>
                <a:spcPct val="150000"/>
              </a:lnSpc>
              <a:buNone/>
            </a:pPr>
            <a:r>
              <a:rPr lang="fa-IR" sz="2800" b="1" dirty="0" smtClean="0">
                <a:cs typeface="B Zar" panose="00000400000000000000" pitchFamily="2" charset="-78"/>
              </a:rPr>
              <a:t>تکلم </a:t>
            </a:r>
            <a:r>
              <a:rPr lang="fa-IR" sz="2800" b="1" dirty="0">
                <a:cs typeface="B Zar" panose="00000400000000000000" pitchFamily="2" charset="-78"/>
              </a:rPr>
              <a:t>بیمار هدفمند است، اما او بیشتر، جواب‌هایی کوتاه به سؤال‌ها می‌دهد و سعی می‌کند در صحبت کردن پیشدستی نکند</a:t>
            </a:r>
            <a:r>
              <a:rPr lang="fa-IR" sz="2800" b="1" dirty="0" smtClean="0">
                <a:cs typeface="B Zar" panose="00000400000000000000" pitchFamily="2" charset="-78"/>
              </a:rPr>
              <a:t>.</a:t>
            </a:r>
            <a:endParaRPr lang="en-US" sz="2800" b="1" dirty="0" smtClean="0">
              <a:cs typeface="B Zar" panose="00000400000000000000" pitchFamily="2" charset="-78"/>
            </a:endParaRPr>
          </a:p>
          <a:p>
            <a:pPr marL="0" indent="0">
              <a:lnSpc>
                <a:spcPct val="150000"/>
              </a:lnSpc>
              <a:buNone/>
            </a:pPr>
            <a:r>
              <a:rPr lang="fa-IR" sz="2800" b="1" dirty="0" smtClean="0">
                <a:cs typeface="B Zar" panose="00000400000000000000" pitchFamily="2" charset="-78"/>
              </a:rPr>
              <a:t> </a:t>
            </a:r>
            <a:r>
              <a:rPr lang="fa-IR" sz="2800" b="1" dirty="0">
                <a:cs typeface="B Zar" panose="00000400000000000000" pitchFamily="2" charset="-78"/>
              </a:rPr>
              <a:t>این‌گونه بیماران گاه صنایع ادبی غیرمعمول، مثلاً استعاره‌های غریب به کار می‌برند. آن‌ها ممکن است شیفته اشیای بی‌جان یا مفاهیم ماورای طبیعی باشند. در محتوای ذهنی آن‌ها احساس صمیمت ناموجهی نسبت به کسانی که خوب نمی‌شناسند یا مدت زیادی ندیده‌اند، ممکن است وجود داشته باشد. </a:t>
            </a:r>
            <a:br>
              <a:rPr lang="fa-IR" sz="2800" b="1" dirty="0">
                <a:cs typeface="B Zar" panose="00000400000000000000" pitchFamily="2" charset="-78"/>
              </a:rPr>
            </a:br>
            <a:endParaRPr lang="fa-IR" sz="2800" b="1" dirty="0">
              <a:cs typeface="B Zar" panose="00000400000000000000" pitchFamily="2" charset="-78"/>
            </a:endParaRPr>
          </a:p>
        </p:txBody>
      </p:sp>
      <p:sp>
        <p:nvSpPr>
          <p:cNvPr id="4" name="Rectangle 3"/>
          <p:cNvSpPr/>
          <p:nvPr/>
        </p:nvSpPr>
        <p:spPr>
          <a:xfrm>
            <a:off x="8350400" y="473622"/>
            <a:ext cx="3167409" cy="1050240"/>
          </a:xfrm>
          <a:prstGeom prst="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1" anchor="ctr"/>
          <a:lstStyle/>
          <a:p>
            <a:pPr algn="ctr"/>
            <a:endParaRPr lang="fa-IR"/>
          </a:p>
        </p:txBody>
      </p:sp>
      <p:sp>
        <p:nvSpPr>
          <p:cNvPr id="5" name="Date Placeholder 4"/>
          <p:cNvSpPr>
            <a:spLocks noGrp="1"/>
          </p:cNvSpPr>
          <p:nvPr>
            <p:ph type="dt" sz="half" idx="10"/>
          </p:nvPr>
        </p:nvSpPr>
        <p:spPr/>
        <p:txBody>
          <a:bodyPr/>
          <a:lstStyle/>
          <a:p>
            <a:r>
              <a:rPr lang="en-US" smtClean="0"/>
              <a:t>4/29/2021</a:t>
            </a:r>
            <a:endParaRPr lang="en-US" dirty="0"/>
          </a:p>
        </p:txBody>
      </p:sp>
      <p:sp>
        <p:nvSpPr>
          <p:cNvPr id="6" name="Footer Placeholder 5"/>
          <p:cNvSpPr>
            <a:spLocks noGrp="1"/>
          </p:cNvSpPr>
          <p:nvPr>
            <p:ph type="ftr" sz="quarter" idx="11"/>
          </p:nvPr>
        </p:nvSpPr>
        <p:spPr/>
        <p:txBody>
          <a:bodyPr/>
          <a:lstStyle/>
          <a:p>
            <a:r>
              <a:rPr lang="fa-IR" smtClean="0"/>
              <a:t>گروه آموزشی مهر جنوب(دکتر برومند)</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286615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6000" dirty="0" smtClean="0">
                <a:solidFill>
                  <a:schemeClr val="accent2">
                    <a:lumMod val="50000"/>
                  </a:schemeClr>
                </a:solidFill>
                <a:cs typeface="B Zar" panose="00000400000000000000" pitchFamily="2" charset="-78"/>
              </a:rPr>
              <a:t>   تعریف</a:t>
            </a:r>
            <a:endParaRPr lang="fa-IR" sz="6000" dirty="0"/>
          </a:p>
        </p:txBody>
      </p:sp>
      <p:sp>
        <p:nvSpPr>
          <p:cNvPr id="3" name="Content Placeholder 2"/>
          <p:cNvSpPr>
            <a:spLocks noGrp="1"/>
          </p:cNvSpPr>
          <p:nvPr>
            <p:ph idx="1"/>
          </p:nvPr>
        </p:nvSpPr>
        <p:spPr>
          <a:xfrm>
            <a:off x="1528175" y="2119953"/>
            <a:ext cx="9980150" cy="3777622"/>
          </a:xfrm>
        </p:spPr>
        <p:txBody>
          <a:bodyPr>
            <a:noAutofit/>
          </a:bodyPr>
          <a:lstStyle/>
          <a:p>
            <a:pPr marL="0" indent="0">
              <a:lnSpc>
                <a:spcPct val="150000"/>
              </a:lnSpc>
              <a:buNone/>
            </a:pPr>
            <a:r>
              <a:rPr lang="fa-IR" sz="2800" b="1" dirty="0" smtClean="0">
                <a:cs typeface="B Zar" panose="00000400000000000000" pitchFamily="2" charset="-78"/>
              </a:rPr>
              <a:t>وضعیت </a:t>
            </a:r>
            <a:r>
              <a:rPr lang="fa-IR" sz="2800" b="1" dirty="0">
                <a:cs typeface="B Zar" panose="00000400000000000000" pitchFamily="2" charset="-78"/>
              </a:rPr>
              <a:t>هشیاری و شناخت این‌گونه بیماران سالم است؛ حافظه‌شان خوب کار می‌کند؛ هر چند از هوش هیجانی و اجتماعی پایینی </a:t>
            </a:r>
            <a:r>
              <a:rPr lang="en-US" sz="2800" b="1" dirty="0">
                <a:cs typeface="B Zar" panose="00000400000000000000" pitchFamily="2" charset="-78"/>
              </a:rPr>
              <a:t>EQ </a:t>
            </a:r>
            <a:r>
              <a:rPr lang="fa-IR" sz="2800" b="1" dirty="0" smtClean="0">
                <a:cs typeface="B Zar" panose="00000400000000000000" pitchFamily="2" charset="-78"/>
              </a:rPr>
              <a:t> برخوردارند </a:t>
            </a:r>
            <a:r>
              <a:rPr lang="fa-IR" sz="2800" b="1" dirty="0">
                <a:cs typeface="B Zar" panose="00000400000000000000" pitchFamily="2" charset="-78"/>
              </a:rPr>
              <a:t>اما از سوی دیگر از سطح هوش </a:t>
            </a:r>
            <a:r>
              <a:rPr lang="fa-IR" sz="2800" b="1" dirty="0" smtClean="0">
                <a:cs typeface="B Zar" panose="00000400000000000000" pitchFamily="2" charset="-78"/>
              </a:rPr>
              <a:t>آی‌کیوی</a:t>
            </a:r>
            <a:r>
              <a:rPr lang="en-US" sz="2800" b="1" dirty="0" smtClean="0">
                <a:cs typeface="B Zar" panose="00000400000000000000" pitchFamily="2" charset="-78"/>
              </a:rPr>
              <a:t>IQ </a:t>
            </a:r>
            <a:r>
              <a:rPr lang="fa-IR" sz="2800" b="1" dirty="0" smtClean="0">
                <a:cs typeface="B Zar" panose="00000400000000000000" pitchFamily="2" charset="-78"/>
              </a:rPr>
              <a:t> بسیار </a:t>
            </a:r>
            <a:r>
              <a:rPr lang="fa-IR" sz="2800" b="1" dirty="0">
                <a:cs typeface="B Zar" panose="00000400000000000000" pitchFamily="2" charset="-78"/>
              </a:rPr>
              <a:t>بالایی نسبت به افراد دیگر برخوردارند که معمولاً آنان را افرادی تنها اما خلاق و مبتکر بار می‌آورد. </a:t>
            </a:r>
            <a:endParaRPr lang="en-US" sz="2800" b="1" dirty="0" smtClean="0">
              <a:cs typeface="B Zar" panose="00000400000000000000" pitchFamily="2" charset="-78"/>
            </a:endParaRPr>
          </a:p>
          <a:p>
            <a:pPr marL="0" indent="0">
              <a:lnSpc>
                <a:spcPct val="150000"/>
              </a:lnSpc>
              <a:buNone/>
            </a:pPr>
            <a:r>
              <a:rPr lang="fa-IR" sz="2800" b="1" dirty="0" smtClean="0">
                <a:cs typeface="B Zar" panose="00000400000000000000" pitchFamily="2" charset="-78"/>
              </a:rPr>
              <a:t>در </a:t>
            </a:r>
            <a:r>
              <a:rPr lang="fa-IR" sz="2800" b="1" dirty="0">
                <a:cs typeface="B Zar" panose="00000400000000000000" pitchFamily="2" charset="-78"/>
              </a:rPr>
              <a:t>طول صحبتشان از ضرب‌المثل‌ها تفسیری انتزاعی ارائه می‌دهند</a:t>
            </a:r>
            <a:r>
              <a:rPr lang="fa-IR" sz="2800" b="1" dirty="0" smtClean="0">
                <a:cs typeface="B Zar" panose="00000400000000000000" pitchFamily="2" charset="-78"/>
              </a:rPr>
              <a:t>.</a:t>
            </a:r>
            <a:endParaRPr lang="fa-IR" sz="2800" b="1" dirty="0">
              <a:cs typeface="B Zar" panose="00000400000000000000" pitchFamily="2" charset="-78"/>
            </a:endParaRPr>
          </a:p>
          <a:p>
            <a:pPr marL="0" indent="0">
              <a:buNone/>
            </a:pPr>
            <a:r>
              <a:rPr lang="fa-IR" sz="2800" b="1" dirty="0">
                <a:cs typeface="B Zar" panose="00000400000000000000" pitchFamily="2" charset="-78"/>
              </a:rPr>
              <a:t/>
            </a:r>
            <a:br>
              <a:rPr lang="fa-IR" sz="2800" b="1" dirty="0">
                <a:cs typeface="B Zar" panose="00000400000000000000" pitchFamily="2" charset="-78"/>
              </a:rPr>
            </a:br>
            <a:endParaRPr lang="fa-IR" sz="2800" b="1" dirty="0">
              <a:cs typeface="B Zar" panose="00000400000000000000" pitchFamily="2" charset="-78"/>
            </a:endParaRPr>
          </a:p>
        </p:txBody>
      </p:sp>
      <p:sp>
        <p:nvSpPr>
          <p:cNvPr id="4" name="Rectangle 3"/>
          <p:cNvSpPr/>
          <p:nvPr/>
        </p:nvSpPr>
        <p:spPr>
          <a:xfrm>
            <a:off x="8407021" y="651405"/>
            <a:ext cx="3097591" cy="1027269"/>
          </a:xfrm>
          <a:prstGeom prst="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1" anchor="ctr"/>
          <a:lstStyle/>
          <a:p>
            <a:pPr algn="ctr"/>
            <a:endParaRPr lang="fa-IR"/>
          </a:p>
        </p:txBody>
      </p:sp>
      <p:sp>
        <p:nvSpPr>
          <p:cNvPr id="5" name="Date Placeholder 4"/>
          <p:cNvSpPr>
            <a:spLocks noGrp="1"/>
          </p:cNvSpPr>
          <p:nvPr>
            <p:ph type="dt" sz="half" idx="10"/>
          </p:nvPr>
        </p:nvSpPr>
        <p:spPr/>
        <p:txBody>
          <a:bodyPr/>
          <a:lstStyle/>
          <a:p>
            <a:r>
              <a:rPr lang="en-US" smtClean="0"/>
              <a:t>4/29/2021</a:t>
            </a:r>
            <a:endParaRPr lang="en-US" dirty="0"/>
          </a:p>
        </p:txBody>
      </p:sp>
      <p:sp>
        <p:nvSpPr>
          <p:cNvPr id="6" name="Footer Placeholder 5"/>
          <p:cNvSpPr>
            <a:spLocks noGrp="1"/>
          </p:cNvSpPr>
          <p:nvPr>
            <p:ph type="ftr" sz="quarter" idx="11"/>
          </p:nvPr>
        </p:nvSpPr>
        <p:spPr/>
        <p:txBody>
          <a:bodyPr/>
          <a:lstStyle/>
          <a:p>
            <a:r>
              <a:rPr lang="fa-IR" smtClean="0"/>
              <a:t>گروه آموزشی مهر جنوب(دکتر برومند)</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35217080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214</TotalTime>
  <Words>442</Words>
  <Application>Microsoft Office PowerPoint</Application>
  <PresentationFormat>Custom</PresentationFormat>
  <Paragraphs>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Wisp</vt:lpstr>
      <vt:lpstr>Schizoid Personality Disorder</vt:lpstr>
      <vt:lpstr>PowerPoint Presentation</vt:lpstr>
      <vt:lpstr>PowerPoint Presentation</vt:lpstr>
      <vt:lpstr>PowerPoint Presentation</vt:lpstr>
      <vt:lpstr>PowerPoint Presentation</vt:lpstr>
      <vt:lpstr>PowerPoint Presentation</vt:lpstr>
      <vt:lpstr>تعریف</vt:lpstr>
      <vt:lpstr>تعریف</vt:lpstr>
      <vt:lpstr>   تعریف</vt:lpstr>
      <vt:lpstr>PowerPoint Presentation</vt:lpstr>
    </vt:vector>
  </TitlesOfParts>
  <Company>diakov.net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اختلال شخصیت اسکیزوئید بر اساسSM-5 D</dc:title>
  <dc:creator>Bandar Tarasheh</dc:creator>
  <cp:lastModifiedBy>09018868042</cp:lastModifiedBy>
  <cp:revision>26</cp:revision>
  <dcterms:created xsi:type="dcterms:W3CDTF">2021-04-25T12:13:47Z</dcterms:created>
  <dcterms:modified xsi:type="dcterms:W3CDTF">2021-04-29T12:33:51Z</dcterms:modified>
</cp:coreProperties>
</file>