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30"/>
  </p:notesMasterIdLst>
  <p:sldIdLst>
    <p:sldId id="785" r:id="rId2"/>
    <p:sldId id="893" r:id="rId3"/>
    <p:sldId id="787" r:id="rId4"/>
    <p:sldId id="788" r:id="rId5"/>
    <p:sldId id="789" r:id="rId6"/>
    <p:sldId id="886" r:id="rId7"/>
    <p:sldId id="888" r:id="rId8"/>
    <p:sldId id="887" r:id="rId9"/>
    <p:sldId id="889" r:id="rId10"/>
    <p:sldId id="890" r:id="rId11"/>
    <p:sldId id="891" r:id="rId12"/>
    <p:sldId id="892"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911" r:id="rId31"/>
    <p:sldId id="912" r:id="rId32"/>
    <p:sldId id="913" r:id="rId33"/>
    <p:sldId id="914" r:id="rId34"/>
    <p:sldId id="915" r:id="rId35"/>
    <p:sldId id="916" r:id="rId36"/>
    <p:sldId id="917" r:id="rId37"/>
    <p:sldId id="918" r:id="rId38"/>
    <p:sldId id="919" r:id="rId39"/>
    <p:sldId id="920" r:id="rId40"/>
    <p:sldId id="921" r:id="rId41"/>
    <p:sldId id="922" r:id="rId42"/>
    <p:sldId id="923" r:id="rId43"/>
    <p:sldId id="924" r:id="rId44"/>
    <p:sldId id="925" r:id="rId45"/>
    <p:sldId id="926" r:id="rId46"/>
    <p:sldId id="928" r:id="rId47"/>
    <p:sldId id="929" r:id="rId48"/>
    <p:sldId id="930" r:id="rId49"/>
    <p:sldId id="931" r:id="rId50"/>
    <p:sldId id="932" r:id="rId51"/>
    <p:sldId id="933" r:id="rId52"/>
    <p:sldId id="935" r:id="rId53"/>
    <p:sldId id="936" r:id="rId54"/>
    <p:sldId id="937" r:id="rId55"/>
    <p:sldId id="938" r:id="rId56"/>
    <p:sldId id="939" r:id="rId57"/>
    <p:sldId id="940" r:id="rId58"/>
    <p:sldId id="941" r:id="rId59"/>
    <p:sldId id="942" r:id="rId60"/>
    <p:sldId id="943" r:id="rId61"/>
    <p:sldId id="944" r:id="rId62"/>
    <p:sldId id="945" r:id="rId63"/>
    <p:sldId id="946" r:id="rId64"/>
    <p:sldId id="947" r:id="rId65"/>
    <p:sldId id="948" r:id="rId66"/>
    <p:sldId id="949" r:id="rId67"/>
    <p:sldId id="950" r:id="rId68"/>
    <p:sldId id="951" r:id="rId69"/>
    <p:sldId id="952" r:id="rId70"/>
    <p:sldId id="953" r:id="rId71"/>
    <p:sldId id="954" r:id="rId72"/>
    <p:sldId id="955" r:id="rId73"/>
    <p:sldId id="956" r:id="rId74"/>
    <p:sldId id="957" r:id="rId75"/>
    <p:sldId id="958" r:id="rId76"/>
    <p:sldId id="959" r:id="rId77"/>
    <p:sldId id="960" r:id="rId78"/>
    <p:sldId id="961" r:id="rId79"/>
    <p:sldId id="962" r:id="rId80"/>
    <p:sldId id="963" r:id="rId81"/>
    <p:sldId id="964" r:id="rId82"/>
    <p:sldId id="965" r:id="rId83"/>
    <p:sldId id="966" r:id="rId84"/>
    <p:sldId id="967" r:id="rId85"/>
    <p:sldId id="990" r:id="rId86"/>
    <p:sldId id="991" r:id="rId87"/>
    <p:sldId id="968" r:id="rId88"/>
    <p:sldId id="969" r:id="rId89"/>
    <p:sldId id="970" r:id="rId90"/>
    <p:sldId id="971" r:id="rId91"/>
    <p:sldId id="972" r:id="rId92"/>
    <p:sldId id="973" r:id="rId93"/>
    <p:sldId id="974" r:id="rId94"/>
    <p:sldId id="975" r:id="rId95"/>
    <p:sldId id="976" r:id="rId96"/>
    <p:sldId id="977" r:id="rId97"/>
    <p:sldId id="978" r:id="rId98"/>
    <p:sldId id="979" r:id="rId99"/>
    <p:sldId id="980" r:id="rId100"/>
    <p:sldId id="982" r:id="rId101"/>
    <p:sldId id="983" r:id="rId102"/>
    <p:sldId id="984" r:id="rId103"/>
    <p:sldId id="985" r:id="rId104"/>
    <p:sldId id="986" r:id="rId105"/>
    <p:sldId id="987" r:id="rId106"/>
    <p:sldId id="988" r:id="rId107"/>
    <p:sldId id="992" r:id="rId108"/>
    <p:sldId id="993" r:id="rId109"/>
    <p:sldId id="994" r:id="rId110"/>
    <p:sldId id="996" r:id="rId111"/>
    <p:sldId id="995" r:id="rId112"/>
    <p:sldId id="997" r:id="rId113"/>
    <p:sldId id="998" r:id="rId114"/>
    <p:sldId id="999" r:id="rId115"/>
    <p:sldId id="1000" r:id="rId116"/>
    <p:sldId id="1001" r:id="rId117"/>
    <p:sldId id="1002" r:id="rId118"/>
    <p:sldId id="1003" r:id="rId119"/>
    <p:sldId id="1004" r:id="rId120"/>
    <p:sldId id="1005" r:id="rId121"/>
    <p:sldId id="1006" r:id="rId122"/>
    <p:sldId id="1007" r:id="rId123"/>
    <p:sldId id="1008" r:id="rId124"/>
    <p:sldId id="1009" r:id="rId125"/>
    <p:sldId id="1010" r:id="rId126"/>
    <p:sldId id="1011" r:id="rId127"/>
    <p:sldId id="1013" r:id="rId128"/>
    <p:sldId id="1014"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295"/>
    <a:srgbClr val="1F1321"/>
    <a:srgbClr val="A23C33"/>
    <a:srgbClr val="AE461D"/>
    <a:srgbClr val="EC5599"/>
    <a:srgbClr val="EFA750"/>
    <a:srgbClr val="A4A4A4"/>
    <a:srgbClr val="28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1" autoAdjust="0"/>
    <p:restoredTop sz="92362" autoAdjust="0"/>
  </p:normalViewPr>
  <p:slideViewPr>
    <p:cSldViewPr snapToGrid="0">
      <p:cViewPr>
        <p:scale>
          <a:sx n="75" d="100"/>
          <a:sy n="75" d="100"/>
        </p:scale>
        <p:origin x="-12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FF89C-783E-4F28-875C-B1DB68F01CD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E7308-1C1E-4045-84EF-F7227CCD691E}" type="slidenum">
              <a:rPr lang="en-US" smtClean="0"/>
              <a:t>‹#›</a:t>
            </a:fld>
            <a:endParaRPr lang="en-US"/>
          </a:p>
        </p:txBody>
      </p:sp>
    </p:spTree>
    <p:extLst>
      <p:ext uri="{BB962C8B-B14F-4D97-AF65-F5344CB8AC3E}">
        <p14:creationId xmlns:p14="http://schemas.microsoft.com/office/powerpoint/2010/main" val="162509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D1D869C-6E65-480A-97B6-3F37C26C4913}" type="datetime1">
              <a:rPr lang="en-US" smtClean="0"/>
              <a:t>3/24/2021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EF086A5-7B80-4DB1-AC66-6FFDD95DC8B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81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D3996A-148A-4C64-9568-E134E4471B4D}" type="datetime1">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366895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AD4221-E537-4761-8A9A-B8318F25F493}"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23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514E73-F3AC-4622-8AE4-A470379CAD82}"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11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160289-4009-4BAF-A9FF-FA4550EB4082}"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37402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3814-DDAA-40C6-97FE-4B0A0F6D88F2}"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03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964F8-026D-465B-BF14-1DF31CD6A0AA}"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12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ECFCA-19B3-4775-AAA8-1CAC3B3922CD}"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16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F06419-3268-420C-A8CD-2B8BC3D1E416}"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879FC-CE63-4F22-8FD1-06B8CD184C26}"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56547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FE2E72-1F53-435C-AED9-27162D51ABAD}" type="datetime1">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2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C8CB8A-CD7A-4AAB-99E1-CFDEB27F80DC}" type="datetime1">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291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D03B2D-1E17-444C-9088-7CCBC1017AFA}" type="datetime1">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086A5-7B80-4DB1-AC66-6FFDD95DC8B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8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DCD0E0-B7AE-4251-AC8D-81C08E866A17}" type="datetime1">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5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573AF-2424-4581-BF8F-7C7C1CDE79DE}" type="datetime1">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51080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8FEF8-D257-4880-A531-A49F7EF0A73B}" type="datetime1">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9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20E792-FCDF-458F-B6CB-340FA24F8F2B}" type="datetime1">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16203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62DC17-0012-452B-B22B-E5C3ADC8D3D8}" type="datetime1">
              <a:rPr lang="en-US" smtClean="0"/>
              <a:t>3/24/2021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F086A5-7B80-4DB1-AC66-6FFDD95DC8BE}" type="slidenum">
              <a:rPr lang="en-US" smtClean="0"/>
              <a:t>‹#›</a:t>
            </a:fld>
            <a:endParaRPr lang="en-US"/>
          </a:p>
        </p:txBody>
      </p:sp>
    </p:spTree>
    <p:extLst>
      <p:ext uri="{BB962C8B-B14F-4D97-AF65-F5344CB8AC3E}">
        <p14:creationId xmlns:p14="http://schemas.microsoft.com/office/powerpoint/2010/main" val="28597048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397" y="404664"/>
            <a:ext cx="10363200" cy="2428322"/>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5700" b="1" spc="50" dirty="0" smtClean="0">
                <a:ln w="11430"/>
                <a:solidFill>
                  <a:srgbClr val="00B0F0"/>
                </a:solidFill>
                <a:effectLst>
                  <a:outerShdw blurRad="38100" dist="38100" dir="2700000" algn="tl">
                    <a:srgbClr val="000000">
                      <a:alpha val="43137"/>
                    </a:srgbClr>
                  </a:outerShdw>
                </a:effectLst>
                <a:cs typeface="B Titr" pitchFamily="2" charset="-78"/>
              </a:rPr>
              <a:t>تاریخچه و مکاتب روانشناسی</a:t>
            </a:r>
            <a:r>
              <a:rPr lang="fa-IR" sz="5400" b="1" spc="50" dirty="0" smtClean="0">
                <a:ln w="11430"/>
                <a:solidFill>
                  <a:srgbClr val="00B0F0"/>
                </a:solidFill>
                <a:effectLst>
                  <a:outerShdw blurRad="38100" dist="38100" dir="2700000" algn="tl">
                    <a:srgbClr val="000000">
                      <a:alpha val="43137"/>
                    </a:srgbClr>
                  </a:outerShdw>
                </a:effectLst>
                <a:cs typeface="B Titr" pitchFamily="2" charset="-78"/>
              </a:rPr>
              <a:t/>
            </a:r>
            <a:br>
              <a:rPr lang="fa-IR" sz="5400" b="1" spc="50" dirty="0" smtClean="0">
                <a:ln w="11430"/>
                <a:solidFill>
                  <a:srgbClr val="00B0F0"/>
                </a:solidFill>
                <a:effectLst>
                  <a:outerShdw blurRad="38100" dist="38100" dir="2700000" algn="tl">
                    <a:srgbClr val="000000">
                      <a:alpha val="43137"/>
                    </a:srgbClr>
                  </a:outerShdw>
                </a:effectLst>
                <a:cs typeface="B Titr" pitchFamily="2" charset="-78"/>
              </a:rPr>
            </a:br>
            <a:endParaRPr lang="fa-IR" b="1" spc="50" dirty="0">
              <a:ln w="11430"/>
              <a:solidFill>
                <a:srgbClr val="00B0F0"/>
              </a:solidFill>
              <a:effectLst>
                <a:outerShdw blurRad="76200" dist="50800" dir="5400000" algn="tl" rotWithShape="0">
                  <a:srgbClr val="000000">
                    <a:alpha val="65000"/>
                  </a:srgbClr>
                </a:outerShdw>
              </a:effectLst>
              <a:cs typeface="B Titr" pitchFamily="2" charset="-78"/>
            </a:endParaRPr>
          </a:p>
        </p:txBody>
      </p:sp>
      <p:sp>
        <p:nvSpPr>
          <p:cNvPr id="3" name="Subtitle 2"/>
          <p:cNvSpPr>
            <a:spLocks noGrp="1"/>
          </p:cNvSpPr>
          <p:nvPr>
            <p:ph type="subTitle" idx="1"/>
          </p:nvPr>
        </p:nvSpPr>
        <p:spPr>
          <a:xfrm>
            <a:off x="1904971" y="3416300"/>
            <a:ext cx="7645429" cy="1930400"/>
          </a:xfrm>
        </p:spPr>
        <p:txBody>
          <a:bodyPr/>
          <a:lstStyle/>
          <a:p>
            <a:pPr rtl="1"/>
            <a:r>
              <a:rPr lang="fa-IR"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B Titr" pitchFamily="2" charset="-78"/>
              </a:rPr>
              <a:t> </a:t>
            </a:r>
            <a:r>
              <a:rPr lang="fa-IR" sz="36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B Titr" pitchFamily="2" charset="-78"/>
              </a:rPr>
              <a:t>تالیف  </a:t>
            </a:r>
          </a:p>
          <a:p>
            <a:pPr rtl="1"/>
            <a:r>
              <a:rPr lang="fa-IR"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B Titr" pitchFamily="2" charset="-78"/>
              </a:rPr>
              <a:t>   </a:t>
            </a:r>
            <a:r>
              <a:rPr lang="fa-IR" sz="4000" b="1" spc="50" dirty="0" smtClean="0">
                <a:ln w="11430"/>
                <a:solidFill>
                  <a:srgbClr val="00B0F0"/>
                </a:solidFill>
                <a:effectLst>
                  <a:outerShdw blurRad="38100" dist="38100" dir="2700000" algn="tl">
                    <a:srgbClr val="000000">
                      <a:alpha val="43137"/>
                    </a:srgbClr>
                  </a:outerShdw>
                </a:effectLst>
                <a:cs typeface="B Titr" pitchFamily="2" charset="-78"/>
              </a:rPr>
              <a:t>دکتر </a:t>
            </a:r>
            <a:r>
              <a:rPr lang="fa-IR" sz="4000" b="1" spc="50" dirty="0">
                <a:ln w="11430"/>
                <a:solidFill>
                  <a:srgbClr val="00B0F0"/>
                </a:solidFill>
                <a:effectLst>
                  <a:outerShdw blurRad="38100" dist="38100" dir="2700000" algn="tl">
                    <a:srgbClr val="000000">
                      <a:alpha val="43137"/>
                    </a:srgbClr>
                  </a:outerShdw>
                </a:effectLst>
                <a:cs typeface="B Titr" pitchFamily="2" charset="-78"/>
              </a:rPr>
              <a:t>غلامحسین جوانمرد</a:t>
            </a:r>
            <a:endParaRPr lang="fa-IR"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553597538"/>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cs typeface="B Zar" panose="00000400000000000000" pitchFamily="2" charset="-78"/>
              </a:rPr>
              <a:t>آیا روانشناسی یک علم است؟</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150000"/>
              </a:lnSpc>
              <a:buClr>
                <a:srgbClr val="83992A"/>
              </a:buClr>
              <a:buNone/>
            </a:pPr>
            <a:r>
              <a:rPr lang="fa-IR" sz="4000" b="1" dirty="0">
                <a:solidFill>
                  <a:prstClr val="black">
                    <a:lumMod val="85000"/>
                    <a:lumOff val="15000"/>
                  </a:prstClr>
                </a:solidFill>
                <a:cs typeface="B Zar" panose="00000400000000000000" pitchFamily="2" charset="-78"/>
              </a:rPr>
              <a:t>علم به عنوان روشی برای پاسخگویی به سؤالات در مورد طبیعت به وجود می آید </a:t>
            </a:r>
            <a:r>
              <a:rPr lang="fa-IR" sz="40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این با بررسی مستقیم طبیعت صورت می گیرد نه  براساس تکیه برافکار سفت و سخت پیشینیان ، خرافات یا با فرایندهای فکری صرف . </a:t>
            </a:r>
            <a:endParaRPr lang="fa-IR" sz="4000" b="1" dirty="0" smtClean="0">
              <a:solidFill>
                <a:prstClr val="black">
                  <a:lumMod val="85000"/>
                  <a:lumOff val="15000"/>
                </a:prstClr>
              </a:solidFill>
              <a:cs typeface="B Zar" panose="00000400000000000000" pitchFamily="2" charset="-78"/>
            </a:endParaRPr>
          </a:p>
          <a:p>
            <a:pPr marL="0" lvl="0" indent="0" algn="just" rtl="1">
              <a:lnSpc>
                <a:spcPct val="150000"/>
              </a:lnSpc>
              <a:buClr>
                <a:srgbClr val="83992A"/>
              </a:buClr>
              <a:buNone/>
            </a:pPr>
            <a:r>
              <a:rPr lang="fa-IR" sz="4000" b="1" dirty="0" smtClean="0">
                <a:solidFill>
                  <a:prstClr val="black">
                    <a:lumMod val="85000"/>
                    <a:lumOff val="15000"/>
                  </a:prstClr>
                </a:solidFill>
                <a:cs typeface="B Zar" panose="00000400000000000000" pitchFamily="2" charset="-78"/>
              </a:rPr>
              <a:t>علم </a:t>
            </a:r>
            <a:r>
              <a:rPr lang="fa-IR" sz="4000" b="1" dirty="0">
                <a:solidFill>
                  <a:prstClr val="black">
                    <a:lumMod val="85000"/>
                    <a:lumOff val="15000"/>
                  </a:prstClr>
                </a:solidFill>
                <a:cs typeface="B Zar" panose="00000400000000000000" pitchFamily="2" charset="-78"/>
              </a:rPr>
              <a:t>غالب با دارا بودن دو مؤلفه مشخص می شود: </a:t>
            </a:r>
            <a:endParaRPr lang="fa-IR" sz="4000" b="1" dirty="0" smtClean="0">
              <a:solidFill>
                <a:prstClr val="black">
                  <a:lumMod val="85000"/>
                  <a:lumOff val="15000"/>
                </a:prstClr>
              </a:solidFill>
              <a:cs typeface="B Zar" panose="00000400000000000000" pitchFamily="2" charset="-78"/>
            </a:endParaRPr>
          </a:p>
          <a:p>
            <a:pPr marL="0" lvl="0" indent="0" algn="just" rtl="1">
              <a:lnSpc>
                <a:spcPct val="150000"/>
              </a:lnSpc>
              <a:buClr>
                <a:srgbClr val="83992A"/>
              </a:buClr>
              <a:buNone/>
            </a:pPr>
            <a:r>
              <a:rPr lang="fa-IR" sz="5100" b="1" dirty="0" smtClean="0">
                <a:solidFill>
                  <a:srgbClr val="C00000"/>
                </a:solidFill>
                <a:cs typeface="B Zar" panose="00000400000000000000" pitchFamily="2" charset="-78"/>
              </a:rPr>
              <a:t>1- </a:t>
            </a:r>
            <a:r>
              <a:rPr lang="fa-IR" sz="5100" b="1" dirty="0">
                <a:solidFill>
                  <a:srgbClr val="C00000"/>
                </a:solidFill>
                <a:cs typeface="B Zar" panose="00000400000000000000" pitchFamily="2" charset="-78"/>
              </a:rPr>
              <a:t>مشاهده </a:t>
            </a:r>
            <a:r>
              <a:rPr lang="fa-IR" sz="5100" b="1" dirty="0" smtClean="0">
                <a:solidFill>
                  <a:srgbClr val="C00000"/>
                </a:solidFill>
                <a:cs typeface="B Zar" panose="00000400000000000000" pitchFamily="2" charset="-78"/>
              </a:rPr>
              <a:t>تجربی </a:t>
            </a:r>
            <a:r>
              <a:rPr lang="fa-IR" sz="5100" b="1" dirty="0">
                <a:solidFill>
                  <a:srgbClr val="C00000"/>
                </a:solidFill>
                <a:cs typeface="B Zar" panose="00000400000000000000" pitchFamily="2" charset="-78"/>
              </a:rPr>
              <a:t>و </a:t>
            </a:r>
            <a:r>
              <a:rPr lang="fa-IR" sz="5100" b="1" dirty="0" smtClean="0">
                <a:solidFill>
                  <a:srgbClr val="C00000"/>
                </a:solidFill>
                <a:cs typeface="B Zar" panose="00000400000000000000" pitchFamily="2" charset="-78"/>
              </a:rPr>
              <a:t>                     2- </a:t>
            </a:r>
            <a:r>
              <a:rPr lang="fa-IR" sz="5100" b="1" dirty="0">
                <a:solidFill>
                  <a:srgbClr val="C00000"/>
                </a:solidFill>
                <a:cs typeface="B Zar" panose="00000400000000000000" pitchFamily="2" charset="-78"/>
              </a:rPr>
              <a:t>نظریه</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542397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روان شناسی اگزیستانسیالیستی</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روان شناسی وجود گرا ( اگزیستانسیالیستی ) ریشه در فلسفه اگزیستانسیالیسم اروپایی دارد. </a:t>
            </a:r>
            <a:endParaRPr lang="fa-IR" sz="36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شروع </a:t>
            </a:r>
            <a:r>
              <a:rPr lang="fa-IR" sz="3600" b="1" dirty="0">
                <a:solidFill>
                  <a:prstClr val="black">
                    <a:lumMod val="85000"/>
                    <a:lumOff val="15000"/>
                  </a:prstClr>
                </a:solidFill>
                <a:cs typeface="B Zar" panose="00000400000000000000" pitchFamily="2" charset="-78"/>
              </a:rPr>
              <a:t>تفکرفلسفی اگزیستانسیالیستی در عصر جدید به نوشته های کی یرکگارد ، نیچه ، داستایوفسکی ، و بعدها به اندیشه های هایدگر ، سارتر ، بابر ، بینزوانگر ، باس ، رولومی ، و فرانکل نسبت داده می شود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5787530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900" b="1" dirty="0">
                <a:solidFill>
                  <a:prstClr val="black">
                    <a:lumMod val="85000"/>
                    <a:lumOff val="15000"/>
                  </a:prstClr>
                </a:solidFill>
                <a:cs typeface="B Zar" panose="00000400000000000000" pitchFamily="2" charset="-78"/>
              </a:rPr>
              <a:t>کی یرکگارد معتقد بود که انسان نبایستی به فهم کیستی خود تمرکز کند ، بلکه به آفریدن خود بپردازد </a:t>
            </a:r>
            <a:r>
              <a:rPr lang="fa-IR" sz="39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900" b="1" dirty="0" smtClean="0">
                <a:solidFill>
                  <a:prstClr val="black">
                    <a:lumMod val="85000"/>
                    <a:lumOff val="15000"/>
                  </a:prstClr>
                </a:solidFill>
                <a:cs typeface="B Zar" panose="00000400000000000000" pitchFamily="2" charset="-78"/>
              </a:rPr>
              <a:t> </a:t>
            </a:r>
            <a:r>
              <a:rPr lang="fa-IR" sz="3900" b="1" dirty="0">
                <a:solidFill>
                  <a:prstClr val="black">
                    <a:lumMod val="85000"/>
                    <a:lumOff val="15000"/>
                  </a:prstClr>
                </a:solidFill>
                <a:cs typeface="B Zar" panose="00000400000000000000" pitchFamily="2" charset="-78"/>
              </a:rPr>
              <a:t>نیچه معتقد بود که انسان مخلوق اراده خویش است . هایدگر وجود جهان و انسان را یک ارتباط تفکیک ناپذیر قلمداد می کرد . سارتر باور داشت که وجود انسان پر از آزادی است و آنچه که مهم است زمان حال است نه گذشته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1727102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lvl="0" indent="0" algn="just" rtl="1">
              <a:lnSpc>
                <a:spcPct val="170000"/>
              </a:lnSpc>
              <a:spcBef>
                <a:spcPts val="6000"/>
              </a:spcBef>
              <a:buClr>
                <a:srgbClr val="83992A"/>
              </a:buClr>
            </a:pPr>
            <a:r>
              <a:rPr lang="fa-IR" sz="4000" b="1" dirty="0">
                <a:solidFill>
                  <a:prstClr val="black">
                    <a:lumMod val="85000"/>
                    <a:lumOff val="15000"/>
                  </a:prstClr>
                </a:solidFill>
                <a:cs typeface="B Zar" panose="00000400000000000000" pitchFamily="2" charset="-78"/>
              </a:rPr>
              <a:t>بینزوانگر بر مفاهیم جهان بینی و موجودیت ذهنی جهان و رویدادها در انسان تاکید دارد . بدنبال او فرانکل مکتب معنا درمانی را بنیانگذاری کرد که مهمترین اثرش را در این مورد تحت عنوان (( انسان در جستجوی معنا )) تالیف کرد.</a:t>
            </a:r>
          </a:p>
          <a:p>
            <a:pPr algn="r" rtl="1">
              <a:lnSpc>
                <a:spcPct val="170000"/>
              </a:lnSpc>
            </a:pPr>
            <a:endParaRPr lang="en-US" b="1" dirty="0">
              <a:cs typeface="B Zar" panose="00000400000000000000" pitchFamily="2" charset="-78"/>
            </a:endParaRPr>
          </a:p>
        </p:txBody>
      </p:sp>
    </p:spTree>
    <p:extLst>
      <p:ext uri="{BB962C8B-B14F-4D97-AF65-F5344CB8AC3E}">
        <p14:creationId xmlns:p14="http://schemas.microsoft.com/office/powerpoint/2010/main" val="23326871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just" rtl="1">
              <a:lnSpc>
                <a:spcPct val="200000"/>
              </a:lnSpc>
              <a:spcBef>
                <a:spcPts val="6000"/>
              </a:spcBef>
              <a:buClr>
                <a:srgbClr val="83992A"/>
              </a:buClr>
            </a:pPr>
            <a:r>
              <a:rPr lang="fa-IR" b="1" dirty="0">
                <a:solidFill>
                  <a:prstClr val="black">
                    <a:lumMod val="85000"/>
                    <a:lumOff val="15000"/>
                  </a:prstClr>
                </a:solidFill>
                <a:cs typeface="B Zar" panose="00000400000000000000" pitchFamily="2" charset="-78"/>
              </a:rPr>
              <a:t> رولومی روان شناسی اگزیستانسیالیستی را به جامعه آمریکایی برد و انسان را یک معما دانست . او به انتخاب و اراده آزاده تاکید زیادی دارد و می گوید انسان حاصل انتخاب های خویش است </a:t>
            </a:r>
          </a:p>
          <a:p>
            <a:pPr algn="r" rtl="1">
              <a:lnSpc>
                <a:spcPct val="200000"/>
              </a:lnSpc>
            </a:pPr>
            <a:endParaRPr lang="en-US" dirty="0"/>
          </a:p>
        </p:txBody>
      </p:sp>
    </p:spTree>
    <p:extLst>
      <p:ext uri="{BB962C8B-B14F-4D97-AF65-F5344CB8AC3E}">
        <p14:creationId xmlns:p14="http://schemas.microsoft.com/office/powerpoint/2010/main" val="114281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روان شناسی انسان گرایی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15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رویکرد انسان گرایی در روانشناسی رویکردی است که در مورد شروع کننده آن توافق کاملی بین روان شناسان نیست </a:t>
            </a:r>
            <a:r>
              <a:rPr lang="fa-IR" sz="36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 </a:t>
            </a:r>
            <a:r>
              <a:rPr lang="fa-IR" sz="3600" b="1" dirty="0">
                <a:solidFill>
                  <a:prstClr val="black">
                    <a:lumMod val="85000"/>
                    <a:lumOff val="15000"/>
                  </a:prstClr>
                </a:solidFill>
                <a:cs typeface="B Zar" panose="00000400000000000000" pitchFamily="2" charset="-78"/>
              </a:rPr>
              <a:t>ولی در پی تلاش های مزلو بود که اسم روان شناسی انسان گرا توسعه یافت </a:t>
            </a:r>
            <a:r>
              <a:rPr lang="fa-IR" sz="36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 </a:t>
            </a:r>
            <a:r>
              <a:rPr lang="fa-IR" sz="3600" b="1" dirty="0">
                <a:solidFill>
                  <a:prstClr val="black">
                    <a:lumMod val="85000"/>
                    <a:lumOff val="15000"/>
                  </a:prstClr>
                </a:solidFill>
                <a:cs typeface="B Zar" panose="00000400000000000000" pitchFamily="2" charset="-78"/>
              </a:rPr>
              <a:t>مزلو با مطالعه انسان های سالم ، هرم نیاز های انسان را ارائه داد که در آن بالاترین نیاز انسانی نیاز به خود شکوفایی و پایین ترین آنها نیازهای فیزیولوژیک است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707784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b="1" dirty="0">
                <a:solidFill>
                  <a:srgbClr val="C00000"/>
                </a:solidFill>
                <a:effectLst>
                  <a:outerShdw blurRad="38100" dist="38100" dir="2700000" algn="tl">
                    <a:srgbClr val="000000">
                      <a:alpha val="43137"/>
                    </a:srgbClr>
                  </a:outerShdw>
                </a:effectLst>
                <a:cs typeface="B Zar" panose="00000400000000000000" pitchFamily="2" charset="-78"/>
              </a:rPr>
              <a:t>راجرز</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lvl="0" indent="0" algn="just" rtl="1">
              <a:lnSpc>
                <a:spcPct val="15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کارل راجرز نیز از جمله مروجان رویکرد انسان گرایی در آمریکا بود </a:t>
            </a:r>
            <a:r>
              <a:rPr lang="fa-IR" sz="36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 </a:t>
            </a:r>
            <a:r>
              <a:rPr lang="fa-IR" sz="3600" b="1" dirty="0">
                <a:solidFill>
                  <a:prstClr val="black">
                    <a:lumMod val="85000"/>
                    <a:lumOff val="15000"/>
                  </a:prstClr>
                </a:solidFill>
                <a:cs typeface="B Zar" panose="00000400000000000000" pitchFamily="2" charset="-78"/>
              </a:rPr>
              <a:t>نظریه او عمدتا در دو حوزه روان درمانگری و شخصیت مطرح شد . </a:t>
            </a:r>
            <a:endParaRPr lang="fa-IR" sz="36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نظریه </a:t>
            </a:r>
            <a:r>
              <a:rPr lang="fa-IR" sz="3600" b="1" dirty="0">
                <a:solidFill>
                  <a:prstClr val="black">
                    <a:lumMod val="85000"/>
                    <a:lumOff val="15000"/>
                  </a:prstClr>
                </a:solidFill>
                <a:cs typeface="B Zar" panose="00000400000000000000" pitchFamily="2" charset="-78"/>
              </a:rPr>
              <a:t>روان درمان گری او به مراجع محور ( یا درمانجومدار ) معروف گشت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2203330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9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یازدهم</a:t>
            </a:r>
            <a:endParaRPr lang="en-US" dirty="0"/>
          </a:p>
        </p:txBody>
      </p:sp>
      <p:sp>
        <p:nvSpPr>
          <p:cNvPr id="3" name="Subtitle 2"/>
          <p:cNvSpPr>
            <a:spLocks noGrp="1"/>
          </p:cNvSpPr>
          <p:nvPr>
            <p:ph type="subTitle" idx="1"/>
          </p:nvPr>
        </p:nvSpPr>
        <p:spPr/>
        <p:txBody>
          <a:bodyPr>
            <a:normAutofit fontScale="70000" lnSpcReduction="20000"/>
          </a:bodyPr>
          <a:lstStyle/>
          <a:p>
            <a:pPr lvl="0">
              <a:lnSpc>
                <a:spcPct val="150000"/>
              </a:lnSpc>
              <a:buClr>
                <a:srgbClr val="83992A"/>
              </a:buClr>
            </a:pPr>
            <a:r>
              <a:rPr lang="fa-IR" sz="77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روان شناسی شناختی</a:t>
            </a:r>
          </a:p>
          <a:p>
            <a:endParaRPr lang="en-US" dirty="0"/>
          </a:p>
        </p:txBody>
      </p:sp>
    </p:spTree>
    <p:extLst>
      <p:ext uri="{BB962C8B-B14F-4D97-AF65-F5344CB8AC3E}">
        <p14:creationId xmlns:p14="http://schemas.microsoft.com/office/powerpoint/2010/main" val="40772282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تاریخچه روان شناسی شناختی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spcBef>
                <a:spcPts val="2400"/>
              </a:spcBef>
              <a:buClr>
                <a:srgbClr val="83992A"/>
              </a:buClr>
            </a:pPr>
            <a:r>
              <a:rPr lang="fa-IR" sz="2800" b="1" dirty="0">
                <a:solidFill>
                  <a:prstClr val="black">
                    <a:lumMod val="85000"/>
                    <a:lumOff val="15000"/>
                  </a:prstClr>
                </a:solidFill>
                <a:cs typeface="B Zar" panose="00000400000000000000" pitchFamily="2" charset="-78"/>
              </a:rPr>
              <a:t>روان شناسی شناختی از جمله نیرو های قوی در روان شناسی بود که بدنبال (( انقلاب شناختی )) در حوزه روان شناسی تقریبا همزمان با انسان گرایی پدیدار شد . </a:t>
            </a:r>
          </a:p>
          <a:p>
            <a:pPr marL="0" lvl="0" indent="0" algn="just" rtl="1">
              <a:spcBef>
                <a:spcPts val="2400"/>
              </a:spcBef>
              <a:buClr>
                <a:srgbClr val="83992A"/>
              </a:buClr>
            </a:pPr>
            <a:r>
              <a:rPr lang="fa-IR" sz="2800" b="1" dirty="0">
                <a:solidFill>
                  <a:prstClr val="black">
                    <a:lumMod val="85000"/>
                    <a:lumOff val="15000"/>
                  </a:prstClr>
                </a:solidFill>
                <a:cs typeface="B Zar" panose="00000400000000000000" pitchFamily="2" charset="-78"/>
              </a:rPr>
              <a:t>مکتب شناختی یک مکتب یکدستی نیست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12396755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lvl="0" indent="0" algn="r" rtl="1">
              <a:lnSpc>
                <a:spcPct val="150000"/>
              </a:lnSpc>
              <a:spcBef>
                <a:spcPts val="2400"/>
              </a:spcBef>
              <a:buClr>
                <a:srgbClr val="83992A"/>
              </a:buClr>
            </a:pPr>
            <a:r>
              <a:rPr lang="fa-IR" sz="2800" b="1" dirty="0">
                <a:solidFill>
                  <a:prstClr val="black">
                    <a:lumMod val="85000"/>
                    <a:lumOff val="15000"/>
                  </a:prstClr>
                </a:solidFill>
                <a:cs typeface="B Zar" panose="00000400000000000000" pitchFamily="2" charset="-78"/>
              </a:rPr>
              <a:t>گشتالت گرایان و رفتار گرایان روش شناختی ، نظیر هال و تولمن ، نیز به متغیرهای میانجی علاقه مند بودند </a:t>
            </a:r>
            <a:r>
              <a:rPr lang="fa-IR" sz="2800" b="1" dirty="0" smtClean="0">
                <a:solidFill>
                  <a:prstClr val="black">
                    <a:lumMod val="85000"/>
                    <a:lumOff val="15000"/>
                  </a:prstClr>
                </a:solidFill>
                <a:cs typeface="B Zar" panose="00000400000000000000" pitchFamily="2" charset="-78"/>
              </a:rPr>
              <a:t>.</a:t>
            </a:r>
          </a:p>
          <a:p>
            <a:pPr marL="0" lvl="0" indent="0" algn="r" rtl="1">
              <a:lnSpc>
                <a:spcPct val="150000"/>
              </a:lnSpc>
              <a:spcBef>
                <a:spcPts val="2400"/>
              </a:spcBef>
              <a:buClr>
                <a:srgbClr val="83992A"/>
              </a:buClr>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ولی روان شناسی شناختی ریشه های خارج از حوزه روان شناسی نیز داشت که مجموعه آنها به وجود آورنده انقلاب شناختی در دهه 1960 بودند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11706285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ظهور روان شناسی شناختی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r" rtl="1">
              <a:lnSpc>
                <a:spcPct val="150000"/>
              </a:lnSpc>
              <a:spcBef>
                <a:spcPts val="2400"/>
              </a:spcBef>
              <a:buClr>
                <a:srgbClr val="83992A"/>
              </a:buClr>
              <a:buNone/>
            </a:pPr>
            <a:r>
              <a:rPr lang="fa-IR" sz="3200" b="1" dirty="0">
                <a:solidFill>
                  <a:prstClr val="black">
                    <a:lumMod val="85000"/>
                    <a:lumOff val="15000"/>
                  </a:prstClr>
                </a:solidFill>
                <a:cs typeface="B Zar" panose="00000400000000000000" pitchFamily="2" charset="-78"/>
              </a:rPr>
              <a:t>عوامل مهیاساز زمینه برای به وجود آمدن روان شناسی شناختی عبارت بودند از : پژوهش های مربوط به ارتباطات و رویکرد پردازش اطلاعات ، رویکرد مدل سازی کامپیوتر ، رویکرد فطری نگری . </a:t>
            </a:r>
          </a:p>
          <a:p>
            <a:pPr algn="r" rtl="1">
              <a:lnSpc>
                <a:spcPct val="15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240731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cs typeface="B Zar" panose="00000400000000000000" pitchFamily="2" charset="-78"/>
              </a:rPr>
              <a:t>دیدگاه هایی در مورد علم </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2400"/>
              </a:spcBef>
              <a:buClr>
                <a:srgbClr val="83992A"/>
              </a:buClr>
              <a:tabLst>
                <a:tab pos="269875" algn="l"/>
              </a:tabLst>
            </a:pPr>
            <a:r>
              <a:rPr lang="fa-IR" b="1" dirty="0">
                <a:solidFill>
                  <a:prstClr val="black">
                    <a:lumMod val="85000"/>
                    <a:lumOff val="15000"/>
                  </a:prstClr>
                </a:solidFill>
                <a:cs typeface="B Zar" panose="00000400000000000000" pitchFamily="2" charset="-78"/>
              </a:rPr>
              <a:t>در مورد علم دیدگاه های زیادی وجود دارد که در حوزه ای بنام فلسفه ی علم یا علم شناسی فلسفی مورد مطالعه قرار می گیرند.</a:t>
            </a:r>
          </a:p>
          <a:p>
            <a:pPr marL="0" lvl="0" indent="0" algn="just" rtl="1">
              <a:spcBef>
                <a:spcPts val="2400"/>
              </a:spcBef>
              <a:buClr>
                <a:srgbClr val="83992A"/>
              </a:buClr>
              <a:tabLst>
                <a:tab pos="269875" algn="l"/>
              </a:tabLst>
            </a:pPr>
            <a:r>
              <a:rPr lang="fa-IR" b="1" dirty="0">
                <a:solidFill>
                  <a:prstClr val="black">
                    <a:lumMod val="85000"/>
                    <a:lumOff val="15000"/>
                  </a:prstClr>
                </a:solidFill>
                <a:cs typeface="B Zar" panose="00000400000000000000" pitchFamily="2" charset="-78"/>
              </a:rPr>
              <a:t>مطابق اسقراء گرایی سطحی علم با مشاهدات آغاز می شود.</a:t>
            </a:r>
          </a:p>
          <a:p>
            <a:pPr marL="0" lvl="0" indent="0" algn="just" rtl="1">
              <a:spcBef>
                <a:spcPts val="2400"/>
              </a:spcBef>
              <a:buClr>
                <a:srgbClr val="83992A"/>
              </a:buClr>
              <a:tabLst>
                <a:tab pos="269875" algn="l"/>
              </a:tabLst>
            </a:pPr>
            <a:r>
              <a:rPr lang="fa-IR" b="1" dirty="0">
                <a:solidFill>
                  <a:prstClr val="black">
                    <a:lumMod val="85000"/>
                    <a:lumOff val="15000"/>
                  </a:prstClr>
                </a:solidFill>
                <a:cs typeface="B Zar" panose="00000400000000000000" pitchFamily="2" charset="-78"/>
              </a:rPr>
              <a:t>از نظر پوپر فعالیت علمی با یک مشکل یا مسئله شروع می شود</a:t>
            </a:r>
            <a:r>
              <a:rPr lang="fa-IR" b="1" dirty="0" smtClean="0">
                <a:solidFill>
                  <a:prstClr val="black">
                    <a:lumMod val="85000"/>
                    <a:lumOff val="15000"/>
                  </a:prstClr>
                </a:solidFill>
                <a:cs typeface="B Zar" panose="00000400000000000000" pitchFamily="2" charset="-78"/>
              </a:rPr>
              <a:t>.</a:t>
            </a:r>
          </a:p>
          <a:p>
            <a:pPr marL="0" lvl="0" indent="0" algn="just" rtl="1">
              <a:spcBef>
                <a:spcPts val="2400"/>
              </a:spcBef>
              <a:buClr>
                <a:srgbClr val="83992A"/>
              </a:buClr>
              <a:tabLst>
                <a:tab pos="269875" algn="l"/>
              </a:tabLst>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قدم بعدی ارائه راه حل ها به مسئله و بعد یافتن و جستجوی مشکلاتی است که در راه حل های ارائه شده وجود دارند</a:t>
            </a:r>
          </a:p>
          <a:p>
            <a:pPr marL="0" lvl="0" indent="0" algn="just" rtl="1">
              <a:spcBef>
                <a:spcPts val="2400"/>
              </a:spcBef>
              <a:buClr>
                <a:srgbClr val="83992A"/>
              </a:buClr>
              <a:tabLst>
                <a:tab pos="269875" algn="l"/>
              </a:tabLst>
            </a:pPr>
            <a:endParaRPr lang="fa-IR" b="1" dirty="0">
              <a:solidFill>
                <a:prstClr val="black">
                  <a:lumMod val="85000"/>
                  <a:lumOff val="15000"/>
                </a:prstClr>
              </a:solidFill>
              <a:cs typeface="B Zar" panose="00000400000000000000" pitchFamily="2" charset="-78"/>
            </a:endParaRPr>
          </a:p>
          <a:p>
            <a:pPr marL="0" lvl="0" indent="0" algn="just" rtl="1">
              <a:spcBef>
                <a:spcPts val="2400"/>
              </a:spcBef>
              <a:buClr>
                <a:srgbClr val="83992A"/>
              </a:buClr>
              <a:tabLst>
                <a:tab pos="269875" algn="l"/>
              </a:tabLst>
            </a:pPr>
            <a:endParaRPr lang="fa-IR" b="1" dirty="0">
              <a:solidFill>
                <a:prstClr val="black">
                  <a:lumMod val="85000"/>
                  <a:lumOff val="15000"/>
                </a:prstClr>
              </a:solidFill>
              <a:cs typeface="B Zar" panose="00000400000000000000" pitchFamily="2" charset="-78"/>
            </a:endParaRP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3825579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اهمیت شناخت در حوزه های دیگر </a:t>
            </a:r>
            <a:r>
              <a:rPr lang="fa-IR" sz="4000" b="1" dirty="0" smtClean="0">
                <a:solidFill>
                  <a:srgbClr val="C00000"/>
                </a:solidFill>
                <a:effectLst>
                  <a:outerShdw blurRad="38100" dist="38100" dir="2700000" algn="tl">
                    <a:srgbClr val="000000">
                      <a:alpha val="43137"/>
                    </a:srgbClr>
                  </a:outerShdw>
                </a:effectLst>
                <a:cs typeface="B Zar" panose="00000400000000000000" pitchFamily="2" charset="-78"/>
              </a:rPr>
              <a:t>: </a:t>
            </a:r>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پیاژه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4200"/>
              </a:spcBef>
              <a:buClr>
                <a:srgbClr val="83992A"/>
              </a:buClr>
            </a:pPr>
            <a:r>
              <a:rPr lang="fa-IR" b="1" dirty="0">
                <a:solidFill>
                  <a:prstClr val="black">
                    <a:lumMod val="85000"/>
                    <a:lumOff val="15000"/>
                  </a:prstClr>
                </a:solidFill>
                <a:cs typeface="B Zar" panose="00000400000000000000" pitchFamily="2" charset="-78"/>
              </a:rPr>
              <a:t>پیاژه ارائه دهنده نظریه رشد شناختی بود او معتقد بود سه نوع دانش وجود دارد که عبارتند از </a:t>
            </a:r>
            <a:r>
              <a:rPr lang="fa-IR" b="1" dirty="0" smtClean="0">
                <a:solidFill>
                  <a:prstClr val="black">
                    <a:lumMod val="85000"/>
                    <a:lumOff val="15000"/>
                  </a:prstClr>
                </a:solidFill>
                <a:cs typeface="B Zar" panose="00000400000000000000" pitchFamily="2" charset="-78"/>
              </a:rPr>
              <a:t>:</a:t>
            </a:r>
          </a:p>
          <a:p>
            <a:pPr marL="0" lvl="0" indent="0" algn="just" rtl="1">
              <a:spcBef>
                <a:spcPts val="4200"/>
              </a:spcBef>
              <a:buClr>
                <a:srgbClr val="83992A"/>
              </a:buClr>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دانش فیزیکی </a:t>
            </a:r>
            <a:endParaRPr lang="fa-IR" b="1" dirty="0" smtClean="0">
              <a:solidFill>
                <a:prstClr val="black">
                  <a:lumMod val="85000"/>
                  <a:lumOff val="15000"/>
                </a:prstClr>
              </a:solidFill>
              <a:cs typeface="B Zar" panose="00000400000000000000" pitchFamily="2" charset="-78"/>
            </a:endParaRPr>
          </a:p>
          <a:p>
            <a:pPr marL="0" lvl="0" indent="0" algn="just" rtl="1">
              <a:spcBef>
                <a:spcPts val="4200"/>
              </a:spcBef>
              <a:buClr>
                <a:srgbClr val="83992A"/>
              </a:buClr>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دانش منطقی – ریاضی </a:t>
            </a:r>
            <a:endParaRPr lang="fa-IR" b="1" dirty="0" smtClean="0">
              <a:solidFill>
                <a:prstClr val="black">
                  <a:lumMod val="85000"/>
                  <a:lumOff val="15000"/>
                </a:prstClr>
              </a:solidFill>
              <a:cs typeface="B Zar" panose="00000400000000000000" pitchFamily="2" charset="-78"/>
            </a:endParaRPr>
          </a:p>
          <a:p>
            <a:pPr marL="0" lvl="0" indent="0" algn="just" rtl="1">
              <a:spcBef>
                <a:spcPts val="4200"/>
              </a:spcBef>
              <a:buClr>
                <a:srgbClr val="83992A"/>
              </a:buClr>
            </a:pPr>
            <a:r>
              <a:rPr lang="fa-IR" b="1" dirty="0" smtClean="0">
                <a:solidFill>
                  <a:prstClr val="black">
                    <a:lumMod val="85000"/>
                    <a:lumOff val="15000"/>
                  </a:prstClr>
                </a:solidFill>
                <a:cs typeface="B Zar" panose="00000400000000000000" pitchFamily="2" charset="-78"/>
              </a:rPr>
              <a:t>و </a:t>
            </a:r>
            <a:r>
              <a:rPr lang="fa-IR" b="1" dirty="0">
                <a:solidFill>
                  <a:prstClr val="black">
                    <a:lumMod val="85000"/>
                    <a:lumOff val="15000"/>
                  </a:prstClr>
                </a:solidFill>
                <a:cs typeface="B Zar" panose="00000400000000000000" pitchFamily="2" charset="-78"/>
              </a:rPr>
              <a:t>دانش اجتماعی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528698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اهمیت شناخت در حوزه های دیگر </a:t>
            </a:r>
            <a:r>
              <a:rPr lang="fa-IR" sz="4000" b="1" dirty="0" smtClean="0">
                <a:solidFill>
                  <a:srgbClr val="C00000"/>
                </a:solidFill>
                <a:effectLst>
                  <a:outerShdw blurRad="38100" dist="38100" dir="2700000" algn="tl">
                    <a:srgbClr val="000000">
                      <a:alpha val="43137"/>
                    </a:srgbClr>
                  </a:outerShdw>
                </a:effectLst>
                <a:cs typeface="B Zar" panose="00000400000000000000" pitchFamily="2" charset="-78"/>
              </a:rPr>
              <a:t>: </a:t>
            </a:r>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پیاژه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10000"/>
              </a:lnSpc>
              <a:spcBef>
                <a:spcPts val="4200"/>
              </a:spcBef>
              <a:buClr>
                <a:srgbClr val="83992A"/>
              </a:buClr>
            </a:pPr>
            <a:r>
              <a:rPr lang="fa-IR" sz="3200" b="1" dirty="0" smtClean="0">
                <a:solidFill>
                  <a:prstClr val="black">
                    <a:lumMod val="85000"/>
                    <a:lumOff val="15000"/>
                  </a:prstClr>
                </a:solidFill>
                <a:cs typeface="B Zar" panose="00000400000000000000" pitchFamily="2" charset="-78"/>
              </a:rPr>
              <a:t>از </a:t>
            </a:r>
            <a:r>
              <a:rPr lang="fa-IR" sz="3200" b="1" dirty="0">
                <a:solidFill>
                  <a:prstClr val="black">
                    <a:lumMod val="85000"/>
                    <a:lumOff val="15000"/>
                  </a:prstClr>
                </a:solidFill>
                <a:cs typeface="B Zar" panose="00000400000000000000" pitchFamily="2" charset="-78"/>
              </a:rPr>
              <a:t>نظر او عوامل لازم برای تحول شناختی عبارت است از :1- رشد و نمو داخلی 2- تجربه جسمانی 3- تعامل  جسمانی 4- و تعادل جویی . همچنین او معتقد بود رشد شناختی در طی چهار مرحله رشد حسی – حرکتی ، مرحله پیش عملیاتی ، مرحله عملیات عینی و مرحله عملیات صوری انجام می گیرد .</a:t>
            </a:r>
          </a:p>
          <a:p>
            <a:pPr algn="r" rtl="1">
              <a:lnSpc>
                <a:spcPct val="11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38087760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درمان شناختی بک </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r" rtl="1">
              <a:lnSpc>
                <a:spcPct val="120000"/>
              </a:lnSpc>
              <a:spcBef>
                <a:spcPts val="4200"/>
              </a:spcBef>
              <a:buClr>
                <a:srgbClr val="83992A"/>
              </a:buClr>
              <a:buNone/>
            </a:pPr>
            <a:r>
              <a:rPr lang="fa-IR" sz="3200" b="1" dirty="0">
                <a:solidFill>
                  <a:prstClr val="black">
                    <a:lumMod val="85000"/>
                    <a:lumOff val="15000"/>
                  </a:prstClr>
                </a:solidFill>
                <a:cs typeface="B Zar" panose="00000400000000000000" pitchFamily="2" charset="-78"/>
              </a:rPr>
              <a:t>بک بنیان گذار درمان شناختی بود و معتقد بود شناخت از سه لایه سطحی ، میانی و عمقی تشکیل می شود </a:t>
            </a:r>
            <a:r>
              <a:rPr lang="fa-IR" sz="3200" b="1" dirty="0" smtClean="0">
                <a:solidFill>
                  <a:prstClr val="black">
                    <a:lumMod val="85000"/>
                    <a:lumOff val="15000"/>
                  </a:prstClr>
                </a:solidFill>
                <a:cs typeface="B Zar" panose="00000400000000000000" pitchFamily="2" charset="-78"/>
              </a:rPr>
              <a:t>.</a:t>
            </a:r>
          </a:p>
          <a:p>
            <a:pPr marL="0" lvl="0" indent="0" algn="r" rtl="1">
              <a:lnSpc>
                <a:spcPct val="120000"/>
              </a:lnSpc>
              <a:spcBef>
                <a:spcPts val="4200"/>
              </a:spcBef>
              <a:buClr>
                <a:srgbClr val="83992A"/>
              </a:buClr>
              <a:buNone/>
            </a:pPr>
            <a:r>
              <a:rPr lang="fa-IR" sz="3200" b="1" dirty="0" smtClean="0">
                <a:solidFill>
                  <a:prstClr val="black">
                    <a:lumMod val="85000"/>
                    <a:lumOff val="15000"/>
                  </a:prstClr>
                </a:solidFill>
                <a:cs typeface="B Zar" panose="00000400000000000000" pitchFamily="2" charset="-78"/>
              </a:rPr>
              <a:t> </a:t>
            </a:r>
            <a:r>
              <a:rPr lang="fa-IR" sz="3200" b="1" dirty="0">
                <a:solidFill>
                  <a:prstClr val="black">
                    <a:lumMod val="85000"/>
                    <a:lumOff val="15000"/>
                  </a:prstClr>
                </a:solidFill>
                <a:cs typeface="B Zar" panose="00000400000000000000" pitchFamily="2" charset="-78"/>
              </a:rPr>
              <a:t>این لایه ها از لایه سطحی به طرف لایه عمقی ، رفته رفته هم ناهشیارتر و هم کلی تر می شوند </a:t>
            </a:r>
          </a:p>
          <a:p>
            <a:pPr algn="r" rtl="1">
              <a:lnSpc>
                <a:spcPct val="12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40899058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درمان شناختی مایکنبام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20000"/>
              </a:lnSpc>
              <a:spcBef>
                <a:spcPts val="4200"/>
              </a:spcBef>
              <a:buClr>
                <a:srgbClr val="83992A"/>
              </a:buClr>
              <a:buNone/>
            </a:pPr>
            <a:r>
              <a:rPr lang="fa-IR" sz="3200" b="1" dirty="0">
                <a:solidFill>
                  <a:prstClr val="black">
                    <a:lumMod val="85000"/>
                    <a:lumOff val="15000"/>
                  </a:prstClr>
                </a:solidFill>
                <a:cs typeface="B Zar" panose="00000400000000000000" pitchFamily="2" charset="-78"/>
              </a:rPr>
              <a:t>نظریه تغییر رفتار شناختی مایکنبام بر تغییر حرف زدن ها با خویشتن تاکید دارد برای درمان او پیشنهاد می کند که اگر درمانجو شیوه حرف زدن های درونی خود را تغییر دهد ، در مشکلات آنان بهبودی ایجاد خواهد شد .</a:t>
            </a:r>
          </a:p>
          <a:p>
            <a:pPr algn="r" rtl="1">
              <a:lnSpc>
                <a:spcPct val="12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213520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جرج کلی </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just" rtl="1">
              <a:lnSpc>
                <a:spcPct val="110000"/>
              </a:lnSpc>
              <a:spcBef>
                <a:spcPts val="4200"/>
              </a:spcBef>
              <a:buClr>
                <a:srgbClr val="83992A"/>
              </a:buClr>
              <a:buNone/>
            </a:pPr>
            <a:r>
              <a:rPr lang="fa-IR" sz="3200" b="1" dirty="0">
                <a:solidFill>
                  <a:prstClr val="black">
                    <a:lumMod val="85000"/>
                    <a:lumOff val="15000"/>
                  </a:prstClr>
                </a:solidFill>
                <a:cs typeface="B Zar" panose="00000400000000000000" pitchFamily="2" charset="-78"/>
              </a:rPr>
              <a:t>جرج کلی تلاش می کند بوسیله اصطلاحات شناختی رفتار را تفسیر کند . </a:t>
            </a:r>
            <a:endParaRPr lang="fa-IR" sz="3200" b="1" dirty="0" smtClean="0">
              <a:solidFill>
                <a:prstClr val="black">
                  <a:lumMod val="85000"/>
                  <a:lumOff val="15000"/>
                </a:prstClr>
              </a:solidFill>
              <a:cs typeface="B Zar" panose="00000400000000000000" pitchFamily="2" charset="-78"/>
            </a:endParaRPr>
          </a:p>
          <a:p>
            <a:pPr marL="0" lvl="0" indent="0" algn="just" rtl="1">
              <a:lnSpc>
                <a:spcPct val="110000"/>
              </a:lnSpc>
              <a:spcBef>
                <a:spcPts val="4200"/>
              </a:spcBef>
              <a:buClr>
                <a:srgbClr val="83992A"/>
              </a:buClr>
              <a:buNone/>
            </a:pPr>
            <a:r>
              <a:rPr lang="fa-IR" sz="3200" b="1" dirty="0" smtClean="0">
                <a:solidFill>
                  <a:prstClr val="black">
                    <a:lumMod val="85000"/>
                    <a:lumOff val="15000"/>
                  </a:prstClr>
                </a:solidFill>
                <a:cs typeface="B Zar" panose="00000400000000000000" pitchFamily="2" charset="-78"/>
              </a:rPr>
              <a:t>در </a:t>
            </a:r>
            <a:r>
              <a:rPr lang="fa-IR" sz="3200" b="1" dirty="0">
                <a:solidFill>
                  <a:prstClr val="black">
                    <a:lumMod val="85000"/>
                    <a:lumOff val="15000"/>
                  </a:prstClr>
                </a:solidFill>
                <a:cs typeface="B Zar" panose="00000400000000000000" pitchFamily="2" charset="-78"/>
              </a:rPr>
              <a:t>واقع به نظر او هر انسان همان عملی را انجام می دهد که دانشمندان آن را انجام می دهند و انسان برای شناسایی جهان به پیش بینی و کنترل دست می زند . </a:t>
            </a:r>
          </a:p>
          <a:p>
            <a:pPr algn="r" rtl="1">
              <a:lnSpc>
                <a:spcPct val="11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34467170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600" b="1" dirty="0" smtClean="0">
                <a:cs typeface="B Zar" panose="00000400000000000000" pitchFamily="2" charset="-78"/>
              </a:rPr>
              <a:t>فصل دوازدهم</a:t>
            </a:r>
            <a:endParaRPr lang="en-US" sz="3600" b="1" dirty="0">
              <a:cs typeface="B Zar" panose="00000400000000000000" pitchFamily="2" charset="-78"/>
            </a:endParaRPr>
          </a:p>
        </p:txBody>
      </p:sp>
      <p:sp>
        <p:nvSpPr>
          <p:cNvPr id="3" name="Subtitle 2"/>
          <p:cNvSpPr>
            <a:spLocks noGrp="1"/>
          </p:cNvSpPr>
          <p:nvPr>
            <p:ph type="subTitle" idx="1"/>
          </p:nvPr>
        </p:nvSpPr>
        <p:spPr/>
        <p:txBody>
          <a:bodyPr>
            <a:noAutofit/>
          </a:bodyPr>
          <a:lstStyle/>
          <a:p>
            <a:pPr>
              <a:lnSpc>
                <a:spcPct val="200000"/>
              </a:lnSpc>
            </a:pPr>
            <a:r>
              <a:rPr lang="fa-IR" sz="4400" b="1" dirty="0" smtClean="0">
                <a:solidFill>
                  <a:srgbClr val="C00000"/>
                </a:solidFill>
                <a:cs typeface="B Zar" panose="00000400000000000000" pitchFamily="2" charset="-78"/>
              </a:rPr>
              <a:t>روان شناسی زیستی</a:t>
            </a:r>
            <a:endParaRPr lang="en-US" sz="4400" b="1" dirty="0">
              <a:solidFill>
                <a:srgbClr val="C00000"/>
              </a:solidFill>
              <a:cs typeface="B Zar" panose="00000400000000000000" pitchFamily="2" charset="-78"/>
            </a:endParaRPr>
          </a:p>
        </p:txBody>
      </p:sp>
    </p:spTree>
    <p:extLst>
      <p:ext uri="{BB962C8B-B14F-4D97-AF65-F5344CB8AC3E}">
        <p14:creationId xmlns:p14="http://schemas.microsoft.com/office/powerpoint/2010/main" val="35956292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6000" b="1" dirty="0">
                <a:solidFill>
                  <a:srgbClr val="C00000"/>
                </a:solidFill>
                <a:effectLst>
                  <a:outerShdw blurRad="38100" dist="38100" dir="2700000" algn="tl">
                    <a:srgbClr val="000000">
                      <a:alpha val="43137"/>
                    </a:srgbClr>
                  </a:outerShdw>
                </a:effectLst>
                <a:cs typeface="B Zar" panose="00000400000000000000" pitchFamily="2" charset="-78"/>
              </a:rPr>
              <a:t>مقدمه</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200000"/>
              </a:lnSpc>
              <a:spcBef>
                <a:spcPts val="2400"/>
              </a:spcBef>
              <a:buClr>
                <a:srgbClr val="83992A"/>
              </a:buClr>
              <a:buNone/>
            </a:pPr>
            <a:r>
              <a:rPr lang="fa-IR" sz="3200" b="1" dirty="0">
                <a:solidFill>
                  <a:prstClr val="black">
                    <a:lumMod val="85000"/>
                    <a:lumOff val="15000"/>
                  </a:prstClr>
                </a:solidFill>
                <a:cs typeface="B Zar" panose="00000400000000000000" pitchFamily="2" charset="-78"/>
              </a:rPr>
              <a:t>روان شناسی زیستی مطالعه پایه های زیستی رفتار است و دارای شاخه های مختلفی است که هر کدام به یک جنبه از موضوع پایه های زیستی رفتار می پردازد .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4914073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solidFill>
                  <a:srgbClr val="C00000"/>
                </a:solidFill>
                <a:effectLst>
                  <a:outerShdw blurRad="38100" dist="38100" dir="2700000" algn="tl">
                    <a:srgbClr val="000000">
                      <a:alpha val="43137"/>
                    </a:srgbClr>
                  </a:outerShdw>
                </a:effectLst>
                <a:cs typeface="B Zar" panose="00000400000000000000" pitchFamily="2" charset="-78"/>
              </a:rPr>
              <a:t>اهمیت مغز در کنترل اعمال </a:t>
            </a:r>
            <a:endParaRPr lang="en-US" sz="28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spcBef>
                <a:spcPts val="2400"/>
              </a:spcBef>
              <a:buClr>
                <a:srgbClr val="83992A"/>
              </a:buClr>
            </a:pPr>
            <a:r>
              <a:rPr lang="fa-IR" sz="4000" b="1" dirty="0">
                <a:solidFill>
                  <a:prstClr val="black">
                    <a:lumMod val="85000"/>
                    <a:lumOff val="15000"/>
                  </a:prstClr>
                </a:solidFill>
                <a:cs typeface="B Zar" panose="00000400000000000000" pitchFamily="2" charset="-78"/>
              </a:rPr>
              <a:t>فرضیه مغز در تاریخ علم به اهمیت مغز در کنترل رفتار و اعمال روانی اشاره دارد.قبل از فرضیه مغز تصور می رفت که قلب مرکز کنترل اعمال روانی و شناختی است</a:t>
            </a:r>
          </a:p>
          <a:p>
            <a:pPr marL="0" lvl="0" indent="0" algn="just" rtl="1">
              <a:spcBef>
                <a:spcPts val="2400"/>
              </a:spcBef>
              <a:buClr>
                <a:srgbClr val="83992A"/>
              </a:buClr>
            </a:pPr>
            <a:r>
              <a:rPr lang="fa-IR" sz="4000" b="1" dirty="0">
                <a:solidFill>
                  <a:prstClr val="black">
                    <a:lumMod val="85000"/>
                    <a:lumOff val="15000"/>
                  </a:prstClr>
                </a:solidFill>
                <a:cs typeface="B Zar" panose="00000400000000000000" pitchFamily="2" charset="-78"/>
              </a:rPr>
              <a:t>جالینوس که یک پزشک رومی بود به این نتیجه رسید که اعصاب حسی به سوی مغز می روند و نه قلب . ابن سینا بطن های مغزی را مکان برخی از قوای عقلی معرفی کرد . </a:t>
            </a:r>
          </a:p>
          <a:p>
            <a:pPr marL="0" lvl="0" indent="0" algn="just" rtl="1">
              <a:spcBef>
                <a:spcPts val="2400"/>
              </a:spcBef>
              <a:buClr>
                <a:srgbClr val="83992A"/>
              </a:buClr>
            </a:pPr>
            <a:r>
              <a:rPr lang="fa-IR" sz="4000" b="1" dirty="0">
                <a:solidFill>
                  <a:prstClr val="black">
                    <a:lumMod val="85000"/>
                    <a:lumOff val="15000"/>
                  </a:prstClr>
                </a:solidFill>
                <a:cs typeface="B Zar" panose="00000400000000000000" pitchFamily="2" charset="-78"/>
              </a:rPr>
              <a:t>پس از رنسانس فرضیه مغز پذیرفته شد </a:t>
            </a:r>
          </a:p>
          <a:p>
            <a:pPr marL="0" lvl="0" indent="0" algn="just" rtl="1">
              <a:spcBef>
                <a:spcPts val="2400"/>
              </a:spcBef>
              <a:buClr>
                <a:srgbClr val="83992A"/>
              </a:buClr>
            </a:pPr>
            <a:endParaRPr lang="fa-IR" sz="4000" b="1" dirty="0">
              <a:solidFill>
                <a:prstClr val="black">
                  <a:lumMod val="85000"/>
                  <a:lumOff val="15000"/>
                </a:prstClr>
              </a:solidFill>
              <a:cs typeface="B Zar" panose="00000400000000000000" pitchFamily="2" charset="-78"/>
            </a:endParaRP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8191153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600" b="1" dirty="0">
                <a:solidFill>
                  <a:srgbClr val="C00000"/>
                </a:solidFill>
                <a:effectLst>
                  <a:outerShdw blurRad="38100" dist="38100" dir="2700000" algn="tl">
                    <a:srgbClr val="000000">
                      <a:alpha val="43137"/>
                    </a:srgbClr>
                  </a:outerShdw>
                </a:effectLst>
                <a:cs typeface="B Zar" panose="00000400000000000000" pitchFamily="2" charset="-78"/>
              </a:rPr>
              <a:t>لشلی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pPr marL="0" lvl="0" indent="0" algn="just" rtl="1">
              <a:lnSpc>
                <a:spcPct val="150000"/>
              </a:lnSpc>
              <a:spcBef>
                <a:spcPts val="2400"/>
              </a:spcBef>
              <a:buClr>
                <a:srgbClr val="83992A"/>
              </a:buClr>
              <a:buNone/>
            </a:pPr>
            <a:r>
              <a:rPr lang="fa-IR" sz="4000" b="1" dirty="0">
                <a:solidFill>
                  <a:prstClr val="black">
                    <a:lumMod val="85000"/>
                    <a:lumOff val="15000"/>
                  </a:prstClr>
                </a:solidFill>
                <a:cs typeface="B Zar" panose="00000400000000000000" pitchFamily="2" charset="-78"/>
              </a:rPr>
              <a:t>لشلی با ایجاد برش در سطح قشر مخ می خواست پیوندهای محرک و پاسخ ایجاد شده را قطع کند </a:t>
            </a:r>
            <a:endParaRPr lang="fa-IR" sz="40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4000" b="1" dirty="0" smtClean="0">
                <a:solidFill>
                  <a:prstClr val="black">
                    <a:lumMod val="85000"/>
                    <a:lumOff val="15000"/>
                  </a:prstClr>
                </a:solidFill>
                <a:cs typeface="B Zar" panose="00000400000000000000" pitchFamily="2" charset="-78"/>
              </a:rPr>
              <a:t>نتایج </a:t>
            </a:r>
            <a:r>
              <a:rPr lang="fa-IR" sz="4000" b="1" dirty="0">
                <a:solidFill>
                  <a:prstClr val="black">
                    <a:lumMod val="85000"/>
                    <a:lumOff val="15000"/>
                  </a:prstClr>
                </a:solidFill>
                <a:cs typeface="B Zar" panose="00000400000000000000" pitchFamily="2" charset="-78"/>
              </a:rPr>
              <a:t>: رابطه بین محرک شرطی و پاسخ شرطی از بین نمی رفت و در قطعه برداری از مغز آنچه که مهم بود اندازه قطعه برداشته شده بود نه مکان قطعه . </a:t>
            </a:r>
            <a:endParaRPr lang="fa-IR" sz="40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4000" b="1" dirty="0" smtClean="0">
                <a:solidFill>
                  <a:prstClr val="black">
                    <a:lumMod val="85000"/>
                    <a:lumOff val="15000"/>
                  </a:prstClr>
                </a:solidFill>
                <a:cs typeface="B Zar" panose="00000400000000000000" pitchFamily="2" charset="-78"/>
              </a:rPr>
              <a:t>لشلی </a:t>
            </a:r>
            <a:r>
              <a:rPr lang="fa-IR" sz="4000" b="1" dirty="0">
                <a:solidFill>
                  <a:prstClr val="black">
                    <a:lumMod val="85000"/>
                    <a:lumOff val="15000"/>
                  </a:prstClr>
                </a:solidFill>
                <a:cs typeface="B Zar" panose="00000400000000000000" pitchFamily="2" charset="-78"/>
              </a:rPr>
              <a:t>مفاهیم عمل توده ای و هم توانی را معرفی کرد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949485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هب</a:t>
            </a:r>
            <a:endParaRPr lang="en-US" sz="48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lvl="0" indent="0" algn="just" rtl="1">
              <a:spcBef>
                <a:spcPts val="2400"/>
              </a:spcBef>
              <a:buClr>
                <a:srgbClr val="83992A"/>
              </a:buClr>
            </a:pPr>
            <a:r>
              <a:rPr lang="fa-IR" sz="2800" b="1" dirty="0">
                <a:solidFill>
                  <a:prstClr val="black">
                    <a:lumMod val="85000"/>
                    <a:lumOff val="15000"/>
                  </a:prstClr>
                </a:solidFill>
                <a:cs typeface="B Zar" panose="00000400000000000000" pitchFamily="2" charset="-78"/>
              </a:rPr>
              <a:t>هب از شاگردان لشلی مفهوم مجتمع های سلولی را جهت اثر محرک ها و تجارب بر روی مغز معرفی کرد </a:t>
            </a:r>
            <a:r>
              <a:rPr lang="fa-IR" sz="2800" b="1" dirty="0" smtClean="0">
                <a:solidFill>
                  <a:prstClr val="black">
                    <a:lumMod val="85000"/>
                    <a:lumOff val="15000"/>
                  </a:prstClr>
                </a:solidFill>
                <a:cs typeface="B Zar" panose="00000400000000000000" pitchFamily="2" charset="-78"/>
              </a:rPr>
              <a:t>.</a:t>
            </a:r>
          </a:p>
          <a:p>
            <a:pPr marL="0" lvl="0" indent="0" algn="just" rtl="1">
              <a:spcBef>
                <a:spcPts val="2400"/>
              </a:spcBef>
              <a:buClr>
                <a:srgbClr val="83992A"/>
              </a:buClr>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اگر چند مجتمع سلولی با هم مربوط شوند ایجاد زنجیره های مر حله ای می شود . هم چنین او برای تبیین پایه فعالیت های ذهنی نظیر یادگیری و حافظه قاعده هب را ارائه داد .</a:t>
            </a:r>
          </a:p>
          <a:p>
            <a:pPr marL="0" lvl="0" indent="0" algn="just" rtl="1">
              <a:spcBef>
                <a:spcPts val="2400"/>
              </a:spcBef>
              <a:buClr>
                <a:srgbClr val="83992A"/>
              </a:buClr>
            </a:pPr>
            <a:r>
              <a:rPr lang="fa-IR" sz="2800" b="1" dirty="0">
                <a:solidFill>
                  <a:prstClr val="black">
                    <a:lumMod val="85000"/>
                    <a:lumOff val="15000"/>
                  </a:prstClr>
                </a:solidFill>
                <a:cs typeface="B Zar" panose="00000400000000000000" pitchFamily="2" charset="-78"/>
              </a:rPr>
              <a:t>قاعده هب می گوید اگر نورونها به طور متوالی و به بدنبال هم و یا به طور همزمان فعال شوند ، ارتباط های آنها نیرومندتر می شوند .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327523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lvl="0" indent="0" algn="just" rtl="1">
              <a:lnSpc>
                <a:spcPct val="170000"/>
              </a:lnSpc>
              <a:buClr>
                <a:srgbClr val="83992A"/>
              </a:buClr>
            </a:pPr>
            <a:r>
              <a:rPr lang="fa-IR" sz="4000" b="1" dirty="0">
                <a:solidFill>
                  <a:prstClr val="black">
                    <a:lumMod val="85000"/>
                    <a:lumOff val="15000"/>
                  </a:prstClr>
                </a:solidFill>
                <a:cs typeface="B Zar" panose="00000400000000000000" pitchFamily="2" charset="-78"/>
              </a:rPr>
              <a:t>طبق نظر کاهن در رشته های مختلف علوم ، بیشتر پژوهشگران مجموعه ی مشترکی از فرض ها یا باور ها را پذیرفته اند که وی چنین دیدگاه های به طور گسترده پذیرفته شد  را</a:t>
            </a:r>
            <a:r>
              <a:rPr lang="fa-IR" sz="4000" b="1" dirty="0">
                <a:solidFill>
                  <a:prstClr val="black">
                    <a:lumMod val="85000"/>
                    <a:lumOff val="15000"/>
                  </a:prstClr>
                </a:solidFill>
                <a:effectLst>
                  <a:outerShdw blurRad="38100" dist="38100" dir="2700000" algn="tl">
                    <a:srgbClr val="000000">
                      <a:alpha val="43137"/>
                    </a:srgbClr>
                  </a:outerShdw>
                </a:effectLst>
                <a:cs typeface="B Zar" panose="00000400000000000000" pitchFamily="2" charset="-78"/>
              </a:rPr>
              <a:t> </a:t>
            </a:r>
            <a:r>
              <a:rPr lang="fa-IR" sz="4000" b="1" dirty="0">
                <a:solidFill>
                  <a:srgbClr val="00B0F0"/>
                </a:solidFill>
                <a:effectLst>
                  <a:outerShdw blurRad="38100" dist="38100" dir="2700000" algn="tl">
                    <a:srgbClr val="000000">
                      <a:alpha val="43137"/>
                    </a:srgbClr>
                  </a:outerShdw>
                </a:effectLst>
                <a:cs typeface="B Zar" panose="00000400000000000000" pitchFamily="2" charset="-78"/>
              </a:rPr>
              <a:t>پارادایم</a:t>
            </a:r>
            <a:r>
              <a:rPr lang="fa-IR" sz="4000" b="1" dirty="0">
                <a:solidFill>
                  <a:prstClr val="black">
                    <a:lumMod val="85000"/>
                    <a:lumOff val="15000"/>
                  </a:prstClr>
                </a:solidFill>
                <a:effectLst>
                  <a:outerShdw blurRad="38100" dist="38100" dir="2700000" algn="tl">
                    <a:srgbClr val="000000">
                      <a:alpha val="43137"/>
                    </a:srgbClr>
                  </a:outerShdw>
                </a:effectLst>
                <a:cs typeface="B Zar" panose="00000400000000000000" pitchFamily="2" charset="-78"/>
              </a:rPr>
              <a:t> </a:t>
            </a:r>
            <a:r>
              <a:rPr lang="fa-IR" sz="4000" b="1" dirty="0">
                <a:solidFill>
                  <a:prstClr val="black">
                    <a:lumMod val="85000"/>
                    <a:lumOff val="15000"/>
                  </a:prstClr>
                </a:solidFill>
                <a:cs typeface="B Zar" panose="00000400000000000000" pitchFamily="2" charset="-78"/>
              </a:rPr>
              <a:t>می نامد.</a:t>
            </a:r>
          </a:p>
          <a:p>
            <a:pPr marL="0" lvl="0" indent="0" algn="just" rtl="1">
              <a:lnSpc>
                <a:spcPct val="170000"/>
              </a:lnSpc>
              <a:buClr>
                <a:srgbClr val="83992A"/>
              </a:buClr>
              <a:buNone/>
            </a:pPr>
            <a:r>
              <a:rPr lang="fa-IR" sz="4400" b="1" dirty="0">
                <a:solidFill>
                  <a:srgbClr val="00B0F0"/>
                </a:solidFill>
                <a:ea typeface="+mj-ea"/>
                <a:cs typeface="B Zar" panose="00000400000000000000" pitchFamily="2" charset="-78"/>
              </a:rPr>
              <a:t>فرض جبرگرایی</a:t>
            </a:r>
          </a:p>
          <a:p>
            <a:pPr marL="0" lvl="0" indent="0" algn="just" rtl="1">
              <a:lnSpc>
                <a:spcPct val="170000"/>
              </a:lnSpc>
              <a:buClr>
                <a:srgbClr val="83992A"/>
              </a:buClr>
              <a:buNone/>
            </a:pPr>
            <a:r>
              <a:rPr lang="fa-IR" sz="4000" b="1" dirty="0">
                <a:solidFill>
                  <a:prstClr val="black">
                    <a:lumMod val="85000"/>
                    <a:lumOff val="15000"/>
                  </a:prstClr>
                </a:solidFill>
                <a:cs typeface="B Zar" panose="00000400000000000000" pitchFamily="2" charset="-78"/>
              </a:rPr>
              <a:t>علم در تلاش برای کشف قوانین است و همه علوم جبرگرا  هستند</a:t>
            </a:r>
          </a:p>
          <a:p>
            <a:pPr algn="r" rtl="1">
              <a:lnSpc>
                <a:spcPct val="170000"/>
              </a:lnSpc>
            </a:pPr>
            <a:endParaRPr lang="en-US" b="1" dirty="0">
              <a:cs typeface="B Zar" panose="00000400000000000000" pitchFamily="2" charset="-78"/>
            </a:endParaRPr>
          </a:p>
        </p:txBody>
      </p:sp>
    </p:spTree>
    <p:extLst>
      <p:ext uri="{BB962C8B-B14F-4D97-AF65-F5344CB8AC3E}">
        <p14:creationId xmlns:p14="http://schemas.microsoft.com/office/powerpoint/2010/main" val="33009407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اسپری </a:t>
            </a:r>
            <a:endParaRPr lang="en-US" sz="48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2400"/>
              </a:spcBef>
              <a:buClr>
                <a:srgbClr val="83992A"/>
              </a:buClr>
              <a:buNone/>
            </a:pPr>
            <a:r>
              <a:rPr lang="fa-IR" sz="2800" b="1" dirty="0">
                <a:solidFill>
                  <a:prstClr val="black">
                    <a:lumMod val="85000"/>
                    <a:lumOff val="15000"/>
                  </a:prstClr>
                </a:solidFill>
                <a:cs typeface="B Zar" panose="00000400000000000000" pitchFamily="2" charset="-78"/>
              </a:rPr>
              <a:t>اسپری با آزمایشات خود توانست نقش جسم پینه ای را درارتباط دادن دو نیمکره به همدیگر مشخص کند . </a:t>
            </a:r>
            <a:endParaRPr lang="fa-IR" sz="28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2800" b="1" dirty="0" smtClean="0">
                <a:solidFill>
                  <a:prstClr val="black">
                    <a:lumMod val="85000"/>
                    <a:lumOff val="15000"/>
                  </a:prstClr>
                </a:solidFill>
                <a:cs typeface="B Zar" panose="00000400000000000000" pitchFamily="2" charset="-78"/>
              </a:rPr>
              <a:t>کارهای </a:t>
            </a:r>
            <a:r>
              <a:rPr lang="fa-IR" sz="2800" b="1" dirty="0">
                <a:solidFill>
                  <a:prstClr val="black">
                    <a:lumMod val="85000"/>
                    <a:lumOff val="15000"/>
                  </a:prstClr>
                </a:solidFill>
                <a:cs typeface="B Zar" panose="00000400000000000000" pitchFamily="2" charset="-78"/>
              </a:rPr>
              <a:t>اسپری به جراحی دو پاره مخ بر روی افراد دارای صرع بزرگ منتهی شد . </a:t>
            </a:r>
          </a:p>
          <a:p>
            <a:pPr marL="0" lvl="0" indent="0" algn="just" rtl="1">
              <a:lnSpc>
                <a:spcPct val="150000"/>
              </a:lnSpc>
              <a:spcBef>
                <a:spcPts val="2400"/>
              </a:spcBef>
              <a:buClr>
                <a:srgbClr val="83992A"/>
              </a:buClr>
              <a:buNone/>
            </a:pPr>
            <a:endParaRPr lang="fa-IR" sz="2800" b="1" dirty="0">
              <a:solidFill>
                <a:prstClr val="black">
                  <a:lumMod val="85000"/>
                  <a:lumOff val="15000"/>
                </a:prstClr>
              </a:solidFill>
              <a:cs typeface="B Zar" panose="00000400000000000000" pitchFamily="2" charset="-78"/>
            </a:endParaRP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5233565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600" b="1" dirty="0">
                <a:ln>
                  <a:noFill/>
                </a:ln>
                <a:solidFill>
                  <a:srgbClr val="00B0F0"/>
                </a:solidFill>
                <a:effectLst>
                  <a:outerShdw blurRad="38100" dist="38100" dir="2700000" algn="tl">
                    <a:srgbClr val="000000">
                      <a:alpha val="43137"/>
                    </a:srgbClr>
                  </a:outerShdw>
                </a:effectLst>
                <a:cs typeface="B Zar" panose="00000400000000000000" pitchFamily="2" charset="-78"/>
              </a:rPr>
              <a:t>روان شناسی زیستی</a:t>
            </a: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defTabSz="914400" rtl="1">
              <a:lnSpc>
                <a:spcPct val="150000"/>
              </a:lnSpc>
              <a:spcBef>
                <a:spcPts val="600"/>
              </a:spcBef>
              <a:spcAft>
                <a:spcPts val="0"/>
              </a:spcAft>
              <a:buClrTx/>
              <a:buSzTx/>
              <a:buNone/>
            </a:pPr>
            <a:r>
              <a:rPr lang="fa-IR" sz="2800" b="1" dirty="0">
                <a:solidFill>
                  <a:prstClr val="black"/>
                </a:solidFill>
                <a:cs typeface="B Zar" panose="00000400000000000000" pitchFamily="2" charset="-78"/>
              </a:rPr>
              <a:t>روان شناسی زیستی : دارای شاخه های مهم مطالعاتی است که عبارتند از : روان شناسی فیزیولوژیک ، نوروسایکولوژی ، ژنتیک رفتاری ، روان شناسی تکاملی ، علوم اعصاب شناختی ، روان شناسی تطبیقی ، علوم اعصاب شناختی اجتماعی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5816783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B Zar" panose="00000400000000000000" pitchFamily="2" charset="-78"/>
              </a:rPr>
              <a:t>فصل سیزدهم</a:t>
            </a:r>
            <a:endParaRPr lang="en-US" b="1" dirty="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z="4000" b="1" dirty="0" smtClean="0">
                <a:solidFill>
                  <a:srgbClr val="C00000"/>
                </a:solidFill>
                <a:cs typeface="B Zar" panose="00000400000000000000" pitchFamily="2" charset="-78"/>
              </a:rPr>
              <a:t>جریان های جدید روان شناسی</a:t>
            </a:r>
            <a:endParaRPr lang="en-US" sz="4000" b="1" dirty="0">
              <a:solidFill>
                <a:srgbClr val="C00000"/>
              </a:solidFill>
              <a:cs typeface="B Zar" panose="00000400000000000000" pitchFamily="2" charset="-78"/>
            </a:endParaRPr>
          </a:p>
        </p:txBody>
      </p:sp>
    </p:spTree>
    <p:extLst>
      <p:ext uri="{BB962C8B-B14F-4D97-AF65-F5344CB8AC3E}">
        <p14:creationId xmlns:p14="http://schemas.microsoft.com/office/powerpoint/2010/main" val="23689711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6000" b="1" dirty="0">
                <a:solidFill>
                  <a:srgbClr val="C00000"/>
                </a:solidFill>
                <a:effectLst>
                  <a:outerShdw blurRad="38100" dist="38100" dir="2700000" algn="tl">
                    <a:srgbClr val="000000">
                      <a:alpha val="43137"/>
                    </a:srgbClr>
                  </a:outerShdw>
                </a:effectLst>
                <a:cs typeface="B Zar" panose="00000400000000000000" pitchFamily="2" charset="-78"/>
              </a:rPr>
              <a:t>مقدمه</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20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هم اکنون رشته روان شناسی به عنوان علمی که به مطالعه رفتار و فرآیندهای ذهنی می پردازد تعریف می شود . </a:t>
            </a:r>
            <a:endParaRPr lang="fa-IR" sz="3600" b="1" dirty="0" smtClean="0">
              <a:solidFill>
                <a:prstClr val="black">
                  <a:lumMod val="85000"/>
                  <a:lumOff val="15000"/>
                </a:prstClr>
              </a:solidFill>
              <a:cs typeface="B Zar" panose="00000400000000000000" pitchFamily="2" charset="-78"/>
            </a:endParaRPr>
          </a:p>
          <a:p>
            <a:pPr marL="0" lvl="0" indent="0" algn="just" rtl="1">
              <a:lnSpc>
                <a:spcPct val="20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روان </a:t>
            </a:r>
            <a:r>
              <a:rPr lang="fa-IR" sz="3600" b="1" dirty="0">
                <a:solidFill>
                  <a:prstClr val="black">
                    <a:lumMod val="85000"/>
                    <a:lumOff val="15000"/>
                  </a:prstClr>
                </a:solidFill>
                <a:cs typeface="B Zar" panose="00000400000000000000" pitchFamily="2" charset="-78"/>
              </a:rPr>
              <a:t>شناسی نیز مثل هر علم دیگری روز به روز عوض می شود و در بخشی از این تغییر در ارتباط با علوم دیگر هم دچار نوعی واگرایی و هم نوعی همگرایی می شود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42365888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وجود تفاوت در نظریه های روان شناسی</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just" rtl="1">
              <a:lnSpc>
                <a:spcPct val="15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نظریه پردازان روان شناسی روی یک تعریف واحدی از روان شناسی توافق نداشته اند این عدم توافق عللی دارد که می توان به گستردگی حوزه روان شناسی ، جوان بودن و پیچیده بودن این رشته اشاره کرد </a:t>
            </a:r>
          </a:p>
          <a:p>
            <a:pPr algn="r" rtl="1">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3922489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a:spcBef>
                <a:spcPts val="0"/>
              </a:spcBef>
            </a:pPr>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روان شناسی های قومی </a:t>
            </a:r>
            <a:r>
              <a:rPr lang="fa-IR" sz="4000" b="1" dirty="0">
                <a:ln>
                  <a:noFill/>
                </a:ln>
                <a:solidFill>
                  <a:srgbClr val="C00000"/>
                </a:solidFill>
                <a:cs typeface="B Zar" panose="00000400000000000000" pitchFamily="2" charset="-78"/>
              </a:rPr>
              <a:t/>
            </a:r>
            <a:br>
              <a:rPr lang="fa-IR" sz="4000" b="1" dirty="0">
                <a:ln>
                  <a:noFill/>
                </a:ln>
                <a:solidFill>
                  <a:srgbClr val="C00000"/>
                </a:solidFill>
                <a:cs typeface="B Zar" panose="00000400000000000000" pitchFamily="2" charset="-78"/>
              </a:rPr>
            </a:b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lstStyle/>
          <a:p>
            <a:pPr marL="0" lvl="0" indent="0" algn="just" defTabSz="914400" rtl="1">
              <a:spcBef>
                <a:spcPts val="600"/>
              </a:spcBef>
              <a:spcAft>
                <a:spcPts val="0"/>
              </a:spcAft>
              <a:buClrTx/>
              <a:buSzTx/>
              <a:buNone/>
            </a:pPr>
            <a:r>
              <a:rPr lang="fa-IR" sz="3600" b="1" dirty="0">
                <a:solidFill>
                  <a:prstClr val="black"/>
                </a:solidFill>
                <a:cs typeface="B Zar" panose="00000400000000000000" pitchFamily="2" charset="-78"/>
              </a:rPr>
              <a:t>وونت روان شناسی فرهنگی را یک شاخه مهمی از علم روان شناسی تلقی می کرد . </a:t>
            </a:r>
            <a:endParaRPr lang="fa-IR" sz="3600" b="1" dirty="0" smtClean="0">
              <a:solidFill>
                <a:prstClr val="black"/>
              </a:solidFill>
              <a:cs typeface="B Zar" panose="00000400000000000000" pitchFamily="2" charset="-78"/>
            </a:endParaRPr>
          </a:p>
          <a:p>
            <a:pPr marL="0" lvl="0" indent="0" algn="just" defTabSz="914400" rtl="1">
              <a:spcBef>
                <a:spcPts val="600"/>
              </a:spcBef>
              <a:spcAft>
                <a:spcPts val="0"/>
              </a:spcAft>
              <a:buClrTx/>
              <a:buSzTx/>
              <a:buNone/>
            </a:pPr>
            <a:r>
              <a:rPr lang="fa-IR" sz="3600" b="1" dirty="0" smtClean="0">
                <a:solidFill>
                  <a:prstClr val="black"/>
                </a:solidFill>
                <a:cs typeface="B Zar" panose="00000400000000000000" pitchFamily="2" charset="-78"/>
              </a:rPr>
              <a:t>اولین </a:t>
            </a:r>
            <a:r>
              <a:rPr lang="fa-IR" sz="3600" b="1" dirty="0">
                <a:solidFill>
                  <a:prstClr val="black"/>
                </a:solidFill>
                <a:cs typeface="B Zar" panose="00000400000000000000" pitchFamily="2" charset="-78"/>
              </a:rPr>
              <a:t>کنفرانس روان شناسی قومی و فرهنگی در کشور اندونزی برگزار شد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6670999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algn="just" rtl="1">
              <a:lnSpc>
                <a:spcPct val="150000"/>
              </a:lnSpc>
              <a:spcBef>
                <a:spcPts val="2400"/>
              </a:spcBef>
              <a:buClr>
                <a:srgbClr val="83992A"/>
              </a:buClr>
            </a:pPr>
            <a:r>
              <a:rPr lang="fa-IR" sz="3200" b="1" dirty="0">
                <a:solidFill>
                  <a:prstClr val="black">
                    <a:lumMod val="85000"/>
                    <a:lumOff val="15000"/>
                  </a:prstClr>
                </a:solidFill>
                <a:cs typeface="B Zar" panose="00000400000000000000" pitchFamily="2" charset="-78"/>
              </a:rPr>
              <a:t>هدف روان شناسی قومی و فرهنگی فهم و درک افراد در بافت های مختلف فرهنگی است </a:t>
            </a:r>
            <a:r>
              <a:rPr lang="fa-IR" sz="32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pPr>
            <a:r>
              <a:rPr lang="fa-IR" sz="3200" b="1" dirty="0" smtClean="0">
                <a:solidFill>
                  <a:prstClr val="black">
                    <a:lumMod val="85000"/>
                    <a:lumOff val="15000"/>
                  </a:prstClr>
                </a:solidFill>
                <a:cs typeface="B Zar" panose="00000400000000000000" pitchFamily="2" charset="-78"/>
              </a:rPr>
              <a:t> </a:t>
            </a:r>
            <a:r>
              <a:rPr lang="fa-IR" sz="3200" b="1" dirty="0">
                <a:solidFill>
                  <a:prstClr val="black">
                    <a:lumMod val="85000"/>
                    <a:lumOff val="15000"/>
                  </a:prstClr>
                </a:solidFill>
                <a:cs typeface="B Zar" panose="00000400000000000000" pitchFamily="2" charset="-78"/>
              </a:rPr>
              <a:t>این شامل بررسی افکار ، هیجانات و اعمال در بافت های فرهنگی و منطقه ای خاص می شود .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15275833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spcBef>
                <a:spcPts val="0"/>
              </a:spcBef>
            </a:pPr>
            <a:r>
              <a:rPr lang="fa-IR" sz="4600" b="1" dirty="0">
                <a:ln>
                  <a:noFill/>
                </a:ln>
                <a:solidFill>
                  <a:srgbClr val="C00000"/>
                </a:solidFill>
                <a:effectLst>
                  <a:outerShdw blurRad="38100" dist="38100" dir="2700000" algn="tl">
                    <a:srgbClr val="000000">
                      <a:alpha val="43137"/>
                    </a:srgbClr>
                  </a:outerShdw>
                </a:effectLst>
                <a:cs typeface="B Zar" panose="00000400000000000000" pitchFamily="2" charset="-78"/>
              </a:rPr>
              <a:t>وضعیت فعلی روان شناسی </a:t>
            </a:r>
            <a:r>
              <a:rPr lang="fa-IR" sz="4600" b="1" dirty="0">
                <a:ln>
                  <a:noFill/>
                </a:ln>
                <a:solidFill>
                  <a:srgbClr val="C00000"/>
                </a:solidFill>
                <a:cs typeface="B Zar" panose="00000400000000000000" pitchFamily="2" charset="-78"/>
              </a:rPr>
              <a:t/>
            </a:r>
            <a:br>
              <a:rPr lang="fa-IR" sz="4600" b="1" dirty="0">
                <a:ln>
                  <a:noFill/>
                </a:ln>
                <a:solidFill>
                  <a:srgbClr val="C00000"/>
                </a:solidFill>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lstStyle/>
          <a:p>
            <a:pPr marL="0" lvl="0" indent="0" algn="just" defTabSz="914400" rtl="1">
              <a:lnSpc>
                <a:spcPct val="150000"/>
              </a:lnSpc>
              <a:spcBef>
                <a:spcPts val="600"/>
              </a:spcBef>
              <a:spcAft>
                <a:spcPts val="0"/>
              </a:spcAft>
              <a:buClrTx/>
              <a:buSzTx/>
              <a:buNone/>
            </a:pPr>
            <a:r>
              <a:rPr lang="fa-IR" sz="3600" b="1" dirty="0">
                <a:solidFill>
                  <a:prstClr val="black"/>
                </a:solidFill>
                <a:cs typeface="B Zar" panose="00000400000000000000" pitchFamily="2" charset="-78"/>
              </a:rPr>
              <a:t>برخی از روان شناسان از دیدگاه یک حرفه و برخی دیگر به آن از دیدگاه یک علم انسان شناسی توجه می کنند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1014659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B Zar" panose="00000400000000000000" pitchFamily="2" charset="-78"/>
              </a:rPr>
              <a:t>موفق باشید</a:t>
            </a:r>
            <a:endParaRPr lang="en-US" b="1" dirty="0">
              <a:cs typeface="B Zar" panose="000004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031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72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دوم</a:t>
            </a:r>
            <a:endParaRPr lang="en-US" dirty="0"/>
          </a:p>
        </p:txBody>
      </p:sp>
      <p:sp>
        <p:nvSpPr>
          <p:cNvPr id="3" name="Subtitle 2"/>
          <p:cNvSpPr>
            <a:spLocks noGrp="1"/>
          </p:cNvSpPr>
          <p:nvPr>
            <p:ph type="subTitle" idx="1"/>
          </p:nvPr>
        </p:nvSpPr>
        <p:spPr>
          <a:xfrm>
            <a:off x="2349500" y="3657597"/>
            <a:ext cx="7518400" cy="1320802"/>
          </a:xfrm>
        </p:spPr>
        <p:txBody>
          <a:bodyPr>
            <a:noAutofit/>
          </a:bodyPr>
          <a:lstStyle/>
          <a:p>
            <a:pPr lvl="0">
              <a:lnSpc>
                <a:spcPct val="150000"/>
              </a:lnSpc>
              <a:buClr>
                <a:srgbClr val="83992A"/>
              </a:buClr>
            </a:pPr>
            <a:r>
              <a:rPr lang="fa-IR" sz="4400" b="1" spc="50" dirty="0" smtClean="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پایه </a:t>
            </a:r>
            <a:r>
              <a:rPr lang="fa-IR" sz="44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های فلسفی علم روان شناسی ؛ فیلسوفان یونانی </a:t>
            </a:r>
          </a:p>
          <a:p>
            <a:endParaRPr lang="en-US" sz="4400" dirty="0"/>
          </a:p>
        </p:txBody>
      </p:sp>
    </p:spTree>
    <p:extLst>
      <p:ext uri="{BB962C8B-B14F-4D97-AF65-F5344CB8AC3E}">
        <p14:creationId xmlns:p14="http://schemas.microsoft.com/office/powerpoint/2010/main" val="49222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a:spcBef>
                <a:spcPts val="0"/>
              </a:spcBef>
            </a:pPr>
            <a:r>
              <a:rPr lang="fa-IR" sz="3200" b="1" dirty="0">
                <a:ln>
                  <a:noFill/>
                </a:ln>
                <a:solidFill>
                  <a:srgbClr val="C00000"/>
                </a:solidFill>
                <a:effectLst>
                  <a:outerShdw blurRad="38100" dist="38100" dir="2700000" algn="tl">
                    <a:srgbClr val="000000">
                      <a:alpha val="43137"/>
                    </a:srgbClr>
                  </a:outerShdw>
                </a:effectLst>
                <a:cs typeface="B Zar" panose="00000400000000000000" pitchFamily="2" charset="-78"/>
              </a:rPr>
              <a:t>نقش فلسفه و زیست شناسی در </a:t>
            </a:r>
            <a:r>
              <a:rPr lang="fa-IR" sz="3200" b="1" dirty="0" smtClean="0">
                <a:ln>
                  <a:noFill/>
                </a:ln>
                <a:solidFill>
                  <a:srgbClr val="C00000"/>
                </a:solidFill>
                <a:effectLst>
                  <a:outerShdw blurRad="38100" dist="38100" dir="2700000" algn="tl">
                    <a:srgbClr val="000000">
                      <a:alpha val="43137"/>
                    </a:srgbClr>
                  </a:outerShdw>
                </a:effectLst>
                <a:cs typeface="B Zar" panose="00000400000000000000" pitchFamily="2" charset="-78"/>
              </a:rPr>
              <a:t>شکل گیری</a:t>
            </a:r>
            <a:r>
              <a:rPr lang="fa-IR" sz="3200" b="1" dirty="0">
                <a:ln>
                  <a:noFill/>
                </a:ln>
                <a:solidFill>
                  <a:srgbClr val="C00000"/>
                </a:solidFill>
                <a:effectLst>
                  <a:outerShdw blurRad="38100" dist="38100" dir="2700000" algn="tl">
                    <a:srgbClr val="000000">
                      <a:alpha val="43137"/>
                    </a:srgbClr>
                  </a:outerShdw>
                </a:effectLst>
                <a:cs typeface="B Zar" panose="00000400000000000000" pitchFamily="2" charset="-78"/>
              </a:rPr>
              <a:t/>
            </a:r>
            <a:br>
              <a:rPr lang="fa-IR" sz="3200" b="1" dirty="0">
                <a:ln>
                  <a:noFill/>
                </a:ln>
                <a:solidFill>
                  <a:srgbClr val="C00000"/>
                </a:solidFill>
                <a:effectLst>
                  <a:outerShdw blurRad="38100" dist="38100" dir="2700000" algn="tl">
                    <a:srgbClr val="000000">
                      <a:alpha val="43137"/>
                    </a:srgbClr>
                  </a:outerShdw>
                </a:effectLst>
                <a:cs typeface="B Zar" panose="00000400000000000000" pitchFamily="2" charset="-78"/>
              </a:rPr>
            </a:br>
            <a:r>
              <a:rPr lang="fa-IR" sz="3200" b="1" dirty="0">
                <a:ln>
                  <a:noFill/>
                </a:ln>
                <a:solidFill>
                  <a:srgbClr val="C00000"/>
                </a:solidFill>
                <a:effectLst>
                  <a:outerShdw blurRad="38100" dist="38100" dir="2700000" algn="tl">
                    <a:srgbClr val="000000">
                      <a:alpha val="43137"/>
                    </a:srgbClr>
                  </a:outerShdw>
                </a:effectLst>
                <a:cs typeface="B Zar" panose="00000400000000000000" pitchFamily="2" charset="-78"/>
              </a:rPr>
              <a:t> روانشناسی</a:t>
            </a:r>
            <a:r>
              <a:rPr lang="fa-IR" sz="3200" b="1" dirty="0">
                <a:ln>
                  <a:noFill/>
                </a:ln>
                <a:solidFill>
                  <a:srgbClr val="C00000"/>
                </a:solidFill>
                <a:cs typeface="B Zar" panose="00000400000000000000" pitchFamily="2" charset="-78"/>
              </a:rPr>
              <a:t/>
            </a:r>
            <a:br>
              <a:rPr lang="fa-IR" sz="3200" b="1" dirty="0">
                <a:ln>
                  <a:noFill/>
                </a:ln>
                <a:solidFill>
                  <a:srgbClr val="C00000"/>
                </a:solidFill>
                <a:cs typeface="B Zar" panose="00000400000000000000" pitchFamily="2" charset="-78"/>
              </a:rPr>
            </a:b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3000"/>
              </a:spcBef>
              <a:buClr>
                <a:srgbClr val="83992A"/>
              </a:buClr>
            </a:pPr>
            <a:r>
              <a:rPr lang="fa-IR" sz="2800" b="1" dirty="0">
                <a:solidFill>
                  <a:prstClr val="black">
                    <a:lumMod val="85000"/>
                    <a:lumOff val="15000"/>
                  </a:prstClr>
                </a:solidFill>
                <a:cs typeface="B Zar" panose="00000400000000000000" pitchFamily="2" charset="-78"/>
              </a:rPr>
              <a:t>هرمان ابینگهاوس معتقد است که روانشناسی گذشته ای طولانی ولی تاریخچه ای  کوتاه دارد.</a:t>
            </a:r>
          </a:p>
          <a:p>
            <a:pPr marL="0" lvl="0" indent="0" algn="just" rtl="1">
              <a:spcBef>
                <a:spcPts val="3000"/>
              </a:spcBef>
              <a:buClr>
                <a:srgbClr val="83992A"/>
              </a:buClr>
            </a:pPr>
            <a:r>
              <a:rPr lang="fa-IR" sz="2800" b="1" dirty="0">
                <a:solidFill>
                  <a:prstClr val="black">
                    <a:lumMod val="85000"/>
                    <a:lumOff val="15000"/>
                  </a:prstClr>
                </a:solidFill>
                <a:cs typeface="B Zar" panose="00000400000000000000" pitchFamily="2" charset="-78"/>
              </a:rPr>
              <a:t>شروع تمدن های بزرگ تحت تأثیر سه واقعه تاریخی یعنی پایه گذاری کشاورزی و توسعه نوشتار و سازمان یابی سیستم پیچیده قرار داشت و اولین تمدن بزرگ تمدن سومری ها بود.</a:t>
            </a:r>
          </a:p>
          <a:p>
            <a:pPr marL="0" lvl="0" indent="0" algn="just" rtl="1">
              <a:spcBef>
                <a:spcPts val="3000"/>
              </a:spcBef>
              <a:buClr>
                <a:srgbClr val="83992A"/>
              </a:buClr>
              <a:buNone/>
            </a:pPr>
            <a:endParaRPr lang="fa-IR" sz="3600" b="1" dirty="0">
              <a:solidFill>
                <a:prstClr val="black">
                  <a:lumMod val="85000"/>
                  <a:lumOff val="15000"/>
                </a:prstClr>
              </a:solidFill>
            </a:endParaRPr>
          </a:p>
          <a:p>
            <a:pPr algn="r" rtl="1"/>
            <a:endParaRPr lang="en-US" sz="3600" b="1" dirty="0"/>
          </a:p>
        </p:txBody>
      </p:sp>
    </p:spTree>
    <p:extLst>
      <p:ext uri="{BB962C8B-B14F-4D97-AF65-F5344CB8AC3E}">
        <p14:creationId xmlns:p14="http://schemas.microsoft.com/office/powerpoint/2010/main" val="377730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spc="-300" dirty="0">
                <a:solidFill>
                  <a:srgbClr val="00B0F0"/>
                </a:solidFill>
                <a:effectLst>
                  <a:outerShdw blurRad="38100" dist="38100" dir="2700000" algn="tl">
                    <a:srgbClr val="000000">
                      <a:alpha val="43137"/>
                    </a:srgbClr>
                  </a:outerShdw>
                </a:effectLst>
                <a:cs typeface="B Zar" panose="00000400000000000000" pitchFamily="2" charset="-78"/>
              </a:rPr>
              <a:t>جاندار پنداری انسان نگاری و سحر وجادو</a:t>
            </a:r>
            <a:endParaRPr lang="en-US" sz="3600" b="1" dirty="0">
              <a:cs typeface="B Zar" panose="00000400000000000000" pitchFamily="2" charset="-78"/>
            </a:endParaRPr>
          </a:p>
        </p:txBody>
      </p:sp>
      <p:sp>
        <p:nvSpPr>
          <p:cNvPr id="3" name="Content Placeholder 2"/>
          <p:cNvSpPr>
            <a:spLocks noGrp="1"/>
          </p:cNvSpPr>
          <p:nvPr>
            <p:ph idx="1"/>
          </p:nvPr>
        </p:nvSpPr>
        <p:spPr/>
        <p:txBody>
          <a:bodyPr/>
          <a:lstStyle/>
          <a:p>
            <a:pPr marL="0" lvl="0" indent="0" algn="justLow" rtl="1">
              <a:buClr>
                <a:srgbClr val="83992A"/>
              </a:buClr>
              <a:buNone/>
            </a:pPr>
            <a:r>
              <a:rPr lang="fa-IR" sz="4000" b="1" dirty="0">
                <a:solidFill>
                  <a:prstClr val="black">
                    <a:lumMod val="85000"/>
                    <a:lumOff val="15000"/>
                  </a:prstClr>
                </a:solidFill>
                <a:cs typeface="B Zar" panose="00000400000000000000" pitchFamily="2" charset="-78"/>
              </a:rPr>
              <a:t>انسان ها برای توصیف تبیین ، </a:t>
            </a:r>
            <a:r>
              <a:rPr lang="fa-IR" sz="4000" b="1" dirty="0" smtClean="0">
                <a:solidFill>
                  <a:prstClr val="black">
                    <a:lumMod val="85000"/>
                    <a:lumOff val="15000"/>
                  </a:prstClr>
                </a:solidFill>
                <a:cs typeface="B Zar" panose="00000400000000000000" pitchFamily="2" charset="-78"/>
              </a:rPr>
              <a:t>پیش بینی </a:t>
            </a:r>
            <a:r>
              <a:rPr lang="fa-IR" sz="4000" b="1" dirty="0">
                <a:solidFill>
                  <a:prstClr val="black">
                    <a:lumMod val="85000"/>
                    <a:lumOff val="15000"/>
                  </a:prstClr>
                </a:solidFill>
                <a:cs typeface="B Zar" panose="00000400000000000000" pitchFamily="2" charset="-78"/>
              </a:rPr>
              <a:t>و کنترل پدیده های طبیعی از سیستم های تبیینی جاندار پنداری ، انسان نگاری ، جادوگری ، فلسفه و علم استفاده کرده اند.</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19249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spcBef>
                <a:spcPts val="0"/>
              </a:spcBef>
            </a:pPr>
            <a:r>
              <a:rPr lang="fa-IR" sz="4700" spc="-300" dirty="0">
                <a:ln>
                  <a:noFill/>
                </a:ln>
                <a:solidFill>
                  <a:srgbClr val="00B0F0"/>
                </a:solidFill>
                <a:effectLst>
                  <a:outerShdw blurRad="38100" dist="38100" dir="2700000" algn="tl">
                    <a:srgbClr val="000000">
                      <a:alpha val="43137"/>
                    </a:srgbClr>
                  </a:outerShdw>
                </a:effectLst>
                <a:cs typeface="2  Titr" pitchFamily="2" charset="-78"/>
              </a:rPr>
              <a:t>ریشه های روانشناسی پیش از فلسفه یونانی </a:t>
            </a:r>
            <a:br>
              <a:rPr lang="fa-IR" sz="4700" spc="-300" dirty="0">
                <a:ln>
                  <a:noFill/>
                </a:ln>
                <a:solidFill>
                  <a:srgbClr val="00B0F0"/>
                </a:solidFill>
                <a:effectLst>
                  <a:outerShdw blurRad="38100" dist="38100" dir="2700000" algn="tl">
                    <a:srgbClr val="000000">
                      <a:alpha val="43137"/>
                    </a:srgbClr>
                  </a:outerShdw>
                </a:effectLst>
                <a:cs typeface="2  Titr" pitchFamily="2" charset="-78"/>
              </a:rPr>
            </a:br>
            <a:endParaRPr lang="en-US" dirty="0"/>
          </a:p>
        </p:txBody>
      </p:sp>
      <p:sp>
        <p:nvSpPr>
          <p:cNvPr id="3" name="Content Placeholder 2"/>
          <p:cNvSpPr>
            <a:spLocks noGrp="1"/>
          </p:cNvSpPr>
          <p:nvPr>
            <p:ph idx="1"/>
          </p:nvPr>
        </p:nvSpPr>
        <p:spPr/>
        <p:txBody>
          <a:bodyPr>
            <a:normAutofit/>
          </a:bodyPr>
          <a:lstStyle/>
          <a:p>
            <a:pPr marL="0" lvl="0" indent="0" algn="justLow" defTabSz="914400" rtl="1">
              <a:lnSpc>
                <a:spcPct val="150000"/>
              </a:lnSpc>
              <a:spcBef>
                <a:spcPts val="0"/>
              </a:spcBef>
              <a:spcAft>
                <a:spcPts val="0"/>
              </a:spcAft>
              <a:buClrTx/>
              <a:buSzTx/>
              <a:buNone/>
            </a:pPr>
            <a:r>
              <a:rPr lang="fa-IR" sz="3200" b="1" dirty="0">
                <a:solidFill>
                  <a:prstClr val="black"/>
                </a:solidFill>
                <a:cs typeface="B Zar" panose="00000400000000000000" pitchFamily="2" charset="-78"/>
              </a:rPr>
              <a:t>متون اوپانیشادها نظریات کنفوسیوس در مورد موضوعات مربوط به انسان ، و اولین کلمات مورد اشاره به مغز بر روی پاپیروس های مربوط به 700 سال پیش ، نشان علاقه انسان به تفکر در مورد موضوعات روانشناسی بوده است</a:t>
            </a:r>
          </a:p>
          <a:p>
            <a:pPr algn="r" rtl="1">
              <a:lnSpc>
                <a:spcPct val="15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222329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cs typeface="B Zar" panose="00000400000000000000" pitchFamily="2" charset="-78"/>
              </a:rPr>
              <a:t>بنیاد های فلسفی رشته روانشناسی در یونان</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a:xfrm>
            <a:off x="1295401" y="2400300"/>
            <a:ext cx="9601196" cy="3475568"/>
          </a:xfrm>
        </p:spPr>
        <p:txBody>
          <a:bodyPr>
            <a:noAutofit/>
          </a:bodyPr>
          <a:lstStyle/>
          <a:p>
            <a:pPr marL="0" lvl="0" indent="0" algn="r" rtl="1">
              <a:lnSpc>
                <a:spcPct val="150000"/>
              </a:lnSpc>
              <a:buClr>
                <a:srgbClr val="83992A"/>
              </a:buClr>
              <a:buNone/>
            </a:pPr>
            <a:r>
              <a:rPr lang="fa-IR" sz="3200" b="1" dirty="0">
                <a:solidFill>
                  <a:prstClr val="black">
                    <a:lumMod val="85000"/>
                    <a:lumOff val="15000"/>
                  </a:prstClr>
                </a:solidFill>
                <a:cs typeface="B Zar" panose="00000400000000000000" pitchFamily="2" charset="-78"/>
              </a:rPr>
              <a:t>توجه به مسائل هستی شناسی و معرفت شناسی ، که مسائل مربوط به ذهن و روان نیز شامل آن است و عقل گرایی و طبیعت گرایی از ویژگی های فلسفه در دوره یونان باستان می باشد.</a:t>
            </a:r>
          </a:p>
          <a:p>
            <a:pPr marL="0" lvl="0" indent="0" algn="r" rtl="1">
              <a:lnSpc>
                <a:spcPct val="150000"/>
              </a:lnSpc>
              <a:buClr>
                <a:srgbClr val="83992A"/>
              </a:buClr>
              <a:buNone/>
            </a:pPr>
            <a:r>
              <a:rPr lang="fa-IR" sz="3200" b="1" dirty="0">
                <a:solidFill>
                  <a:srgbClr val="00B0F0"/>
                </a:solidFill>
                <a:effectLst>
                  <a:outerShdw blurRad="38100" dist="38100" dir="2700000" algn="tl">
                    <a:srgbClr val="000000">
                      <a:alpha val="43137"/>
                    </a:srgbClr>
                  </a:outerShdw>
                </a:effectLst>
                <a:ea typeface="+mj-ea"/>
                <a:cs typeface="B Zar" panose="00000400000000000000" pitchFamily="2" charset="-78"/>
              </a:rPr>
              <a:t>تالس </a:t>
            </a:r>
            <a:r>
              <a:rPr lang="fa-IR" sz="3200" b="1" dirty="0">
                <a:solidFill>
                  <a:prstClr val="black">
                    <a:lumMod val="85000"/>
                    <a:lumOff val="15000"/>
                  </a:prstClr>
                </a:solidFill>
                <a:cs typeface="B Zar" panose="00000400000000000000" pitchFamily="2" charset="-78"/>
              </a:rPr>
              <a:t>معروف ترین نظر فلسفی تالس در مورد منشاء و ماده اولیه جهان بود که معتقد به ساختار همه چیز در جهان از آب بود</a:t>
            </a:r>
          </a:p>
          <a:p>
            <a:pPr algn="r" rtl="1">
              <a:lnSpc>
                <a:spcPct val="15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218033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lvl="0" indent="0" algn="just" rtl="1">
              <a:spcBef>
                <a:spcPts val="3000"/>
              </a:spcBef>
              <a:buClr>
                <a:srgbClr val="83992A"/>
              </a:buClr>
              <a:buNone/>
            </a:pPr>
            <a:r>
              <a:rPr lang="fa-IR" b="1" dirty="0">
                <a:solidFill>
                  <a:srgbClr val="00B0F0"/>
                </a:solidFill>
                <a:effectLst>
                  <a:outerShdw blurRad="38100" dist="38100" dir="2700000" algn="tl">
                    <a:srgbClr val="000000">
                      <a:alpha val="43137"/>
                    </a:srgbClr>
                  </a:outerShdw>
                </a:effectLst>
                <a:cs typeface="B Zar" panose="00000400000000000000" pitchFamily="2" charset="-78"/>
              </a:rPr>
              <a:t>پارامیندوس</a:t>
            </a:r>
            <a:r>
              <a:rPr lang="fa-IR" b="1" dirty="0">
                <a:solidFill>
                  <a:prstClr val="black"/>
                </a:solidFill>
                <a:cs typeface="B Zar" panose="00000400000000000000" pitchFamily="2" charset="-78"/>
              </a:rPr>
              <a:t> بر خلاف عقیده هراکلیتوس معتقد بود که همه تغییرات یک نوع خطای حسی است و تنها یک واقعیت معین ، ثابت و واحد داست که می تواند به وسیله استدلال مورد درک و فهم قرار گیرد</a:t>
            </a:r>
          </a:p>
          <a:p>
            <a:pPr marL="0" lvl="0" indent="0" algn="just" rtl="1">
              <a:spcBef>
                <a:spcPts val="3000"/>
              </a:spcBef>
              <a:buClr>
                <a:srgbClr val="83992A"/>
              </a:buClr>
              <a:buNone/>
            </a:pPr>
            <a:r>
              <a:rPr lang="fa-IR" b="1" dirty="0">
                <a:solidFill>
                  <a:srgbClr val="00B0F0"/>
                </a:solidFill>
                <a:effectLst>
                  <a:outerShdw blurRad="38100" dist="38100" dir="2700000" algn="tl">
                    <a:srgbClr val="000000">
                      <a:alpha val="43137"/>
                    </a:srgbClr>
                  </a:outerShdw>
                </a:effectLst>
                <a:cs typeface="B Zar" panose="00000400000000000000" pitchFamily="2" charset="-78"/>
              </a:rPr>
              <a:t>فیثاغورث </a:t>
            </a:r>
            <a:r>
              <a:rPr lang="fa-IR" b="1" dirty="0">
                <a:solidFill>
                  <a:prstClr val="black"/>
                </a:solidFill>
                <a:cs typeface="B Zar" panose="00000400000000000000" pitchFamily="2" charset="-78"/>
              </a:rPr>
              <a:t>ازتأثیر برروی افلاطون در واقع روی تفکر فلسفی اثر گذاشت </a:t>
            </a:r>
            <a:r>
              <a:rPr lang="fa-IR" b="1" dirty="0" smtClean="0">
                <a:solidFill>
                  <a:prstClr val="black"/>
                </a:solidFill>
                <a:cs typeface="B Zar" panose="00000400000000000000" pitchFamily="2" charset="-78"/>
              </a:rPr>
              <a:t>.</a:t>
            </a:r>
          </a:p>
          <a:p>
            <a:pPr marL="0" lvl="0" indent="0" algn="just" rtl="1">
              <a:spcBef>
                <a:spcPts val="3000"/>
              </a:spcBef>
              <a:buClr>
                <a:srgbClr val="83992A"/>
              </a:buClr>
              <a:buNone/>
            </a:pPr>
            <a:r>
              <a:rPr lang="fa-IR" b="1" dirty="0" smtClean="0">
                <a:solidFill>
                  <a:prstClr val="black"/>
                </a:solidFill>
                <a:cs typeface="B Zar" panose="00000400000000000000" pitchFamily="2" charset="-78"/>
              </a:rPr>
              <a:t> </a:t>
            </a:r>
            <a:r>
              <a:rPr lang="fa-IR" b="1" dirty="0">
                <a:solidFill>
                  <a:prstClr val="black"/>
                </a:solidFill>
                <a:cs typeface="B Zar" panose="00000400000000000000" pitchFamily="2" charset="-78"/>
              </a:rPr>
              <a:t>وی با نامیدن خود با نام فیلسوف اولین فردی است که اصطلاح فلسفه را به کار می برد.</a:t>
            </a:r>
          </a:p>
          <a:p>
            <a:pPr marL="0" lvl="0" indent="0" algn="r" rtl="1">
              <a:spcBef>
                <a:spcPts val="3000"/>
              </a:spcBef>
              <a:buClr>
                <a:srgbClr val="83992A"/>
              </a:buClr>
              <a:buNone/>
            </a:pPr>
            <a:endParaRPr lang="fa-IR" b="1" dirty="0">
              <a:solidFill>
                <a:prstClr val="black">
                  <a:lumMod val="85000"/>
                  <a:lumOff val="15000"/>
                </a:prstClr>
              </a:solidFill>
              <a:cs typeface="B Zar" panose="00000400000000000000" pitchFamily="2" charset="-78"/>
            </a:endParaRP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68470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82550" lvl="0" indent="0" algn="just" rtl="1">
              <a:lnSpc>
                <a:spcPct val="150000"/>
              </a:lnSpc>
              <a:buClr>
                <a:srgbClr val="83992A"/>
              </a:buClr>
              <a:buNone/>
            </a:pPr>
            <a:r>
              <a:rPr lang="fa-IR" sz="4200" b="1" dirty="0">
                <a:solidFill>
                  <a:prstClr val="black"/>
                </a:solidFill>
                <a:cs typeface="B Zar" panose="00000400000000000000" pitchFamily="2" charset="-78"/>
              </a:rPr>
              <a:t>فیثاغورثیان جهان را دوگانه ، که یک بخش آن و انتزاعی و قابل شناسایی از راه عقل و بخش دیگر  متغیر ، تجربی و قابل شناخت با حواس که نمی تواند منجر به دانش و آگاهی شود فرض می </a:t>
            </a:r>
            <a:r>
              <a:rPr lang="fa-IR" sz="4200" b="1" dirty="0" smtClean="0">
                <a:solidFill>
                  <a:prstClr val="black"/>
                </a:solidFill>
                <a:cs typeface="B Zar" panose="00000400000000000000" pitchFamily="2" charset="-78"/>
              </a:rPr>
              <a:t>کردند</a:t>
            </a:r>
          </a:p>
          <a:p>
            <a:pPr marL="82550" lvl="0" indent="0" algn="just" rtl="1">
              <a:lnSpc>
                <a:spcPct val="150000"/>
              </a:lnSpc>
              <a:buClr>
                <a:srgbClr val="83992A"/>
              </a:buClr>
              <a:buNone/>
            </a:pPr>
            <a:r>
              <a:rPr lang="fa-IR" sz="4200" b="1" dirty="0" smtClean="0">
                <a:solidFill>
                  <a:prstClr val="black"/>
                </a:solidFill>
                <a:cs typeface="B Zar" panose="00000400000000000000" pitchFamily="2" charset="-78"/>
              </a:rPr>
              <a:t> </a:t>
            </a:r>
            <a:r>
              <a:rPr lang="fa-IR" sz="4200" b="1" dirty="0">
                <a:solidFill>
                  <a:prstClr val="black"/>
                </a:solidFill>
                <a:cs typeface="B Zar" panose="00000400000000000000" pitchFamily="2" charset="-78"/>
              </a:rPr>
              <a:t>و به اثر تغذیه بر روی ویژگی های انسان اعتقاد راسخی داشتند ، می گفتند تو آن چیزی هستی که آن را می خوری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85597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ct val="20000"/>
              </a:spcBef>
              <a:spcAft>
                <a:spcPts val="600"/>
              </a:spcAft>
            </a:pPr>
            <a:r>
              <a:rPr lang="fa-IR" sz="67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اول :</a:t>
            </a:r>
            <a:br>
              <a:rPr lang="fa-IR" sz="67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br>
            <a:endParaRPr lang="en-US" dirty="0"/>
          </a:p>
        </p:txBody>
      </p:sp>
      <p:sp>
        <p:nvSpPr>
          <p:cNvPr id="3" name="Subtitle 2"/>
          <p:cNvSpPr>
            <a:spLocks noGrp="1"/>
          </p:cNvSpPr>
          <p:nvPr>
            <p:ph type="subTitle" idx="1"/>
          </p:nvPr>
        </p:nvSpPr>
        <p:spPr/>
        <p:txBody>
          <a:bodyPr>
            <a:normAutofit fontScale="85000" lnSpcReduction="10000"/>
          </a:bodyPr>
          <a:lstStyle/>
          <a:p>
            <a:pPr lvl="0">
              <a:lnSpc>
                <a:spcPct val="150000"/>
              </a:lnSpc>
              <a:buClr>
                <a:srgbClr val="83992A"/>
              </a:buClr>
            </a:pPr>
            <a:r>
              <a:rPr lang="fa-IR" sz="60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مقدمه ای بر تاریخچه و مکاتب روانشناسی</a:t>
            </a:r>
          </a:p>
          <a:p>
            <a:endParaRPr lang="en-US" dirty="0"/>
          </a:p>
        </p:txBody>
      </p:sp>
    </p:spTree>
    <p:extLst>
      <p:ext uri="{BB962C8B-B14F-4D97-AF65-F5344CB8AC3E}">
        <p14:creationId xmlns:p14="http://schemas.microsoft.com/office/powerpoint/2010/main" val="347867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just" rtl="1">
              <a:buClr>
                <a:srgbClr val="83992A"/>
              </a:buClr>
              <a:buNone/>
            </a:pPr>
            <a:r>
              <a:rPr lang="fa-IR" sz="2800" b="1" dirty="0">
                <a:solidFill>
                  <a:srgbClr val="00B0F0"/>
                </a:solidFill>
                <a:effectLst>
                  <a:outerShdw blurRad="38100" dist="38100" dir="2700000" algn="tl">
                    <a:srgbClr val="000000">
                      <a:alpha val="43137"/>
                    </a:srgbClr>
                  </a:outerShdw>
                </a:effectLst>
                <a:cs typeface="B Zar" panose="00000400000000000000" pitchFamily="2" charset="-78"/>
              </a:rPr>
              <a:t>سقراط </a:t>
            </a:r>
            <a:r>
              <a:rPr lang="fa-IR" sz="2800" b="1" dirty="0">
                <a:solidFill>
                  <a:prstClr val="black"/>
                </a:solidFill>
                <a:cs typeface="B Zar" panose="00000400000000000000" pitchFamily="2" charset="-78"/>
              </a:rPr>
              <a:t>معتقد به قدرت تعقل و استدلال انسان و کشف واقعیت پایدار کلی آنسوی تجارت مبتنی بر حواس بود </a:t>
            </a:r>
            <a:r>
              <a:rPr lang="fa-IR" sz="2800" b="1" dirty="0" smtClean="0">
                <a:solidFill>
                  <a:prstClr val="black"/>
                </a:solidFill>
                <a:cs typeface="B Zar" panose="00000400000000000000" pitchFamily="2" charset="-78"/>
              </a:rPr>
              <a:t>.</a:t>
            </a:r>
          </a:p>
          <a:p>
            <a:pPr marL="0" lvl="0" indent="0" algn="just" rtl="1">
              <a:buClr>
                <a:srgbClr val="83992A"/>
              </a:buClr>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وی انسان را تشویق به کسب دانش در مورد جهان و مخصوصاً در مورد خویشتن می نماید</a:t>
            </a:r>
            <a:r>
              <a:rPr lang="fa-IR" sz="2800" b="1" dirty="0" smtClean="0">
                <a:solidFill>
                  <a:prstClr val="black"/>
                </a:solidFill>
                <a:cs typeface="B Zar" panose="00000400000000000000" pitchFamily="2" charset="-78"/>
              </a:rPr>
              <a:t>.</a:t>
            </a:r>
          </a:p>
          <a:p>
            <a:pPr marL="0" lvl="0" indent="0" algn="just" rtl="1">
              <a:buClr>
                <a:srgbClr val="83992A"/>
              </a:buClr>
              <a:buNone/>
            </a:pPr>
            <a:r>
              <a:rPr lang="fa-IR" sz="2800" b="1" dirty="0" smtClean="0">
                <a:solidFill>
                  <a:prstClr val="black"/>
                </a:solidFill>
                <a:cs typeface="B Zar" panose="00000400000000000000" pitchFamily="2" charset="-78"/>
              </a:rPr>
              <a:t>جمله </a:t>
            </a:r>
            <a:r>
              <a:rPr lang="fa-IR" sz="2800" b="1" dirty="0">
                <a:solidFill>
                  <a:prstClr val="black"/>
                </a:solidFill>
                <a:cs typeface="B Zar" panose="00000400000000000000" pitchFamily="2" charset="-78"/>
              </a:rPr>
              <a:t>معروف او در خود را بشناس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96043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451100"/>
            <a:ext cx="9601196" cy="3424768"/>
          </a:xfrm>
        </p:spPr>
        <p:txBody>
          <a:bodyPr>
            <a:noAutofit/>
          </a:bodyPr>
          <a:lstStyle/>
          <a:p>
            <a:pPr marL="0" lvl="0" indent="0" algn="just" rtl="1">
              <a:lnSpc>
                <a:spcPct val="150000"/>
              </a:lnSpc>
              <a:buClr>
                <a:srgbClr val="83992A"/>
              </a:buClr>
              <a:buNone/>
            </a:pPr>
            <a:r>
              <a:rPr lang="fa-IR" sz="2800" b="1" dirty="0">
                <a:solidFill>
                  <a:srgbClr val="00B0F0"/>
                </a:solidFill>
                <a:effectLst>
                  <a:outerShdw blurRad="38100" dist="38100" dir="2700000" algn="tl">
                    <a:srgbClr val="000000">
                      <a:alpha val="43137"/>
                    </a:srgbClr>
                  </a:outerShdw>
                </a:effectLst>
                <a:cs typeface="B Zar" panose="00000400000000000000" pitchFamily="2" charset="-78"/>
              </a:rPr>
              <a:t>افلاطون</a:t>
            </a:r>
            <a:r>
              <a:rPr lang="fa-IR" sz="2800" b="1" dirty="0">
                <a:solidFill>
                  <a:prstClr val="black"/>
                </a:solidFill>
                <a:cs typeface="B Zar" panose="00000400000000000000" pitchFamily="2" charset="-78"/>
              </a:rPr>
              <a:t>  به درک جهان ایده ها یا مثل به وسیله تفکر و ذهن و روح معتقد بود . </a:t>
            </a:r>
            <a:endParaRPr lang="fa-IR" sz="2800" b="1" dirty="0" smtClean="0">
              <a:solidFill>
                <a:prstClr val="black"/>
              </a:solidFill>
              <a:cs typeface="B Zar" panose="00000400000000000000" pitchFamily="2" charset="-78"/>
            </a:endParaRPr>
          </a:p>
          <a:p>
            <a:pPr marL="0" lvl="0" indent="0" algn="just" rtl="1">
              <a:lnSpc>
                <a:spcPct val="150000"/>
              </a:lnSpc>
              <a:buClr>
                <a:srgbClr val="83992A"/>
              </a:buClr>
              <a:buNone/>
            </a:pPr>
            <a:r>
              <a:rPr lang="fa-IR" sz="2800" b="1" dirty="0" smtClean="0">
                <a:solidFill>
                  <a:prstClr val="black"/>
                </a:solidFill>
                <a:cs typeface="B Zar" panose="00000400000000000000" pitchFamily="2" charset="-78"/>
              </a:rPr>
              <a:t>وی </a:t>
            </a:r>
            <a:r>
              <a:rPr lang="fa-IR" sz="2800" b="1" dirty="0">
                <a:solidFill>
                  <a:prstClr val="black"/>
                </a:solidFill>
                <a:cs typeface="B Zar" panose="00000400000000000000" pitchFamily="2" charset="-78"/>
              </a:rPr>
              <a:t>روح را به سه بخش ، روح عقلانی ، روح عاطفی و روح اشتیاقی تقسیم کرد </a:t>
            </a:r>
            <a:r>
              <a:rPr lang="fa-IR" sz="2800" b="1" dirty="0" smtClean="0">
                <a:solidFill>
                  <a:prstClr val="black"/>
                </a:solidFill>
                <a:cs typeface="B Zar" panose="00000400000000000000" pitchFamily="2" charset="-78"/>
              </a:rPr>
              <a:t>.</a:t>
            </a:r>
          </a:p>
          <a:p>
            <a:pPr marL="0" lvl="0" indent="0" algn="just" rtl="1">
              <a:lnSpc>
                <a:spcPct val="150000"/>
              </a:lnSpc>
              <a:buClr>
                <a:srgbClr val="83992A"/>
              </a:buClr>
              <a:buNone/>
            </a:pPr>
            <a:r>
              <a:rPr lang="fa-IR" sz="2800" b="1" dirty="0" smtClean="0">
                <a:solidFill>
                  <a:prstClr val="black"/>
                </a:solidFill>
                <a:cs typeface="B Zar" panose="00000400000000000000" pitchFamily="2" charset="-78"/>
              </a:rPr>
              <a:t>وی </a:t>
            </a:r>
            <a:r>
              <a:rPr lang="fa-IR" sz="2800" b="1" dirty="0">
                <a:solidFill>
                  <a:prstClr val="black"/>
                </a:solidFill>
                <a:cs typeface="B Zar" panose="00000400000000000000" pitchFamily="2" charset="-78"/>
              </a:rPr>
              <a:t>فرهنگستانی برای تعلیم  و تربیت فیلسوفان حکمران بالقوه بنیان گذاشت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330219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just" rtl="1">
              <a:lnSpc>
                <a:spcPct val="160000"/>
              </a:lnSpc>
              <a:spcBef>
                <a:spcPts val="1800"/>
              </a:spcBef>
              <a:buClr>
                <a:srgbClr val="83992A"/>
              </a:buClr>
              <a:buNone/>
            </a:pPr>
            <a:r>
              <a:rPr lang="fa-IR" sz="2800" b="1" dirty="0">
                <a:solidFill>
                  <a:srgbClr val="00B0F0"/>
                </a:solidFill>
                <a:effectLst>
                  <a:outerShdw blurRad="38100" dist="38100" dir="2700000" algn="tl">
                    <a:srgbClr val="000000">
                      <a:alpha val="43137"/>
                    </a:srgbClr>
                  </a:outerShdw>
                </a:effectLst>
                <a:cs typeface="B Zar" panose="00000400000000000000" pitchFamily="2" charset="-78"/>
              </a:rPr>
              <a:t>ارسطو </a:t>
            </a:r>
            <a:r>
              <a:rPr lang="fa-IR" sz="2800" b="1" dirty="0">
                <a:solidFill>
                  <a:prstClr val="black"/>
                </a:solidFill>
                <a:cs typeface="B Zar" panose="00000400000000000000" pitchFamily="2" charset="-78"/>
              </a:rPr>
              <a:t> به مشاهده طبقه بندی و استنتاج معانی ضمنی از مشاهدات اهمیت زیادی میداد . </a:t>
            </a:r>
            <a:endParaRPr lang="fa-IR" sz="2800" b="1" dirty="0" smtClean="0">
              <a:solidFill>
                <a:prstClr val="black"/>
              </a:solidFill>
              <a:cs typeface="B Zar" panose="00000400000000000000" pitchFamily="2" charset="-78"/>
            </a:endParaRPr>
          </a:p>
          <a:p>
            <a:pPr marL="0" lvl="0" indent="0" algn="just" rtl="1">
              <a:lnSpc>
                <a:spcPct val="160000"/>
              </a:lnSpc>
              <a:spcBef>
                <a:spcPts val="1800"/>
              </a:spcBef>
              <a:buClr>
                <a:srgbClr val="83992A"/>
              </a:buClr>
              <a:buNone/>
            </a:pPr>
            <a:r>
              <a:rPr lang="fa-IR" sz="2800" b="1" dirty="0" smtClean="0">
                <a:solidFill>
                  <a:prstClr val="black"/>
                </a:solidFill>
                <a:cs typeface="B Zar" panose="00000400000000000000" pitchFamily="2" charset="-78"/>
              </a:rPr>
              <a:t>فرهنگستان </a:t>
            </a:r>
            <a:r>
              <a:rPr lang="fa-IR" sz="2800" b="1" dirty="0">
                <a:solidFill>
                  <a:prstClr val="black"/>
                </a:solidFill>
                <a:cs typeface="B Zar" panose="00000400000000000000" pitchFamily="2" charset="-78"/>
              </a:rPr>
              <a:t>ارسطو را به علت وجود مدرسان ، سخنرانان و شاگردان زیاد و کتابخانه بزرگ ، اولین دانشگاه جهان می نامند.</a:t>
            </a:r>
          </a:p>
          <a:p>
            <a:pPr algn="r" rtl="1">
              <a:lnSpc>
                <a:spcPct val="16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278823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rtl="1">
              <a:spcBef>
                <a:spcPts val="1800"/>
              </a:spcBef>
              <a:spcAft>
                <a:spcPts val="600"/>
              </a:spcAft>
            </a:pPr>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افول فلسفه یونانی</a:t>
            </a:r>
            <a:b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br>
            <a:endParaRPr lang="en-US" sz="4000" dirty="0">
              <a:solidFill>
                <a:srgbClr val="C00000"/>
              </a:solidFill>
            </a:endParaRPr>
          </a:p>
        </p:txBody>
      </p:sp>
      <p:sp>
        <p:nvSpPr>
          <p:cNvPr id="3" name="Content Placeholder 2"/>
          <p:cNvSpPr>
            <a:spLocks noGrp="1"/>
          </p:cNvSpPr>
          <p:nvPr>
            <p:ph idx="1"/>
          </p:nvPr>
        </p:nvSpPr>
        <p:spPr/>
        <p:txBody>
          <a:bodyPr>
            <a:normAutofit/>
          </a:bodyPr>
          <a:lstStyle/>
          <a:p>
            <a:pPr marL="0" lvl="0" indent="0" algn="just" rtl="1">
              <a:spcBef>
                <a:spcPts val="1800"/>
              </a:spcBef>
              <a:buClr>
                <a:srgbClr val="83992A"/>
              </a:buClr>
              <a:buNone/>
            </a:pPr>
            <a:r>
              <a:rPr lang="fa-IR" sz="3200" b="1" dirty="0" smtClean="0">
                <a:solidFill>
                  <a:prstClr val="black"/>
                </a:solidFill>
                <a:cs typeface="B Zar" panose="00000400000000000000" pitchFamily="2" charset="-78"/>
              </a:rPr>
              <a:t>دوره </a:t>
            </a:r>
            <a:r>
              <a:rPr lang="fa-IR" sz="3200" b="1" dirty="0">
                <a:solidFill>
                  <a:prstClr val="black"/>
                </a:solidFill>
                <a:cs typeface="B Zar" panose="00000400000000000000" pitchFamily="2" charset="-78"/>
              </a:rPr>
              <a:t>شکوفایی فلسفه و علم و دانش بعد از ارسطو به افول نهاد و دو مکتب زنونی و اپیکوری به وجود آمد </a:t>
            </a:r>
            <a:r>
              <a:rPr lang="fa-IR" sz="3200" b="1" dirty="0" smtClean="0">
                <a:solidFill>
                  <a:prstClr val="black"/>
                </a:solidFill>
                <a:cs typeface="B Zar" panose="00000400000000000000" pitchFamily="2" charset="-78"/>
              </a:rPr>
              <a:t>.</a:t>
            </a:r>
          </a:p>
          <a:p>
            <a:pPr marL="0" lvl="0" indent="0" algn="just" rtl="1">
              <a:spcBef>
                <a:spcPts val="1800"/>
              </a:spcBef>
              <a:buClr>
                <a:srgbClr val="83992A"/>
              </a:buClr>
              <a:buNone/>
            </a:pPr>
            <a:r>
              <a:rPr lang="fa-IR" sz="3200" b="1" dirty="0" smtClean="0">
                <a:solidFill>
                  <a:prstClr val="black"/>
                </a:solidFill>
                <a:cs typeface="B Zar" panose="00000400000000000000" pitchFamily="2" charset="-78"/>
              </a:rPr>
              <a:t> </a:t>
            </a:r>
            <a:r>
              <a:rPr lang="fa-IR" sz="3200" b="1" dirty="0">
                <a:solidFill>
                  <a:prstClr val="black"/>
                </a:solidFill>
                <a:cs typeface="B Zar" panose="00000400000000000000" pitchFamily="2" charset="-78"/>
              </a:rPr>
              <a:t>دیدگاه های روانشناسی فلسفی گذشته را با زبان مذهبی و با استفاده از اموزه های انجیل مطرح کرد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365769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50000"/>
              </a:lnSpc>
              <a:spcBef>
                <a:spcPct val="20000"/>
              </a:spcBef>
              <a:spcAft>
                <a:spcPts val="600"/>
              </a:spcAft>
            </a:pPr>
            <a:r>
              <a:rPr lang="fa-IR" sz="36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فصل </a:t>
            </a:r>
            <a:r>
              <a:rPr lang="fa-IR" sz="3600" b="1" spc="50" dirty="0" smtClean="0">
                <a:ln w="11430"/>
                <a:solidFill>
                  <a:srgbClr val="C00000"/>
                </a:solidFill>
                <a:effectLst>
                  <a:outerShdw blurRad="76200" dist="50800" dir="5400000" algn="tl" rotWithShape="0">
                    <a:srgbClr val="000000">
                      <a:alpha val="65000"/>
                    </a:srgbClr>
                  </a:outerShdw>
                </a:effectLst>
                <a:cs typeface="B Zar" panose="00000400000000000000" pitchFamily="2" charset="-78"/>
              </a:rPr>
              <a:t>سوم</a:t>
            </a:r>
            <a:r>
              <a:rPr lang="fa-IR" sz="36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
            </a:r>
            <a:br>
              <a:rPr lang="fa-IR" sz="36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br>
            <a:endParaRPr lang="en-US" sz="3600" dirty="0">
              <a:solidFill>
                <a:srgbClr val="C00000"/>
              </a:solidFill>
              <a:cs typeface="B Zar" panose="00000400000000000000" pitchFamily="2" charset="-78"/>
            </a:endParaRPr>
          </a:p>
        </p:txBody>
      </p:sp>
      <p:sp>
        <p:nvSpPr>
          <p:cNvPr id="3" name="Subtitle 2"/>
          <p:cNvSpPr>
            <a:spLocks noGrp="1"/>
          </p:cNvSpPr>
          <p:nvPr>
            <p:ph type="subTitle" idx="1"/>
          </p:nvPr>
        </p:nvSpPr>
        <p:spPr/>
        <p:txBody>
          <a:bodyPr>
            <a:normAutofit fontScale="47500" lnSpcReduction="20000"/>
          </a:bodyPr>
          <a:lstStyle/>
          <a:p>
            <a:pPr lvl="0">
              <a:lnSpc>
                <a:spcPct val="150000"/>
              </a:lnSpc>
              <a:buClr>
                <a:srgbClr val="83992A"/>
              </a:buClr>
            </a:pPr>
            <a:r>
              <a:rPr lang="fa-IR" sz="6600" b="1" spc="50" dirty="0" smtClean="0">
                <a:ln w="11430"/>
                <a:solidFill>
                  <a:srgbClr val="C00000"/>
                </a:solidFill>
                <a:effectLst>
                  <a:outerShdw blurRad="76200" dist="50800" dir="5400000" algn="tl" rotWithShape="0">
                    <a:srgbClr val="000000">
                      <a:alpha val="65000"/>
                    </a:srgbClr>
                  </a:outerShdw>
                </a:effectLst>
                <a:cs typeface="B Zar" panose="00000400000000000000" pitchFamily="2" charset="-78"/>
              </a:rPr>
              <a:t>پایه </a:t>
            </a:r>
            <a:r>
              <a:rPr lang="fa-IR" sz="66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های فلسفی روانشناسی؛ فیلسوفان مسلمان </a:t>
            </a:r>
          </a:p>
          <a:p>
            <a:pPr lvl="0" algn="just">
              <a:lnSpc>
                <a:spcPct val="150000"/>
              </a:lnSpc>
              <a:buClr>
                <a:srgbClr val="83992A"/>
              </a:buClr>
            </a:pPr>
            <a:endParaRPr lang="fa-IR" sz="4200" b="1" dirty="0">
              <a:solidFill>
                <a:srgbClr val="C00000"/>
              </a:solidFill>
              <a:cs typeface="B Zar" panose="00000400000000000000" pitchFamily="2" charset="-78"/>
            </a:endParaRPr>
          </a:p>
          <a:p>
            <a:endParaRPr lang="en-US" b="1" dirty="0">
              <a:solidFill>
                <a:srgbClr val="C00000"/>
              </a:solidFill>
              <a:cs typeface="B Zar" panose="00000400000000000000" pitchFamily="2" charset="-78"/>
            </a:endParaRPr>
          </a:p>
        </p:txBody>
      </p:sp>
    </p:spTree>
    <p:extLst>
      <p:ext uri="{BB962C8B-B14F-4D97-AF65-F5344CB8AC3E}">
        <p14:creationId xmlns:p14="http://schemas.microsoft.com/office/powerpoint/2010/main" val="172073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Zar" panose="00000400000000000000" pitchFamily="2" charset="-78"/>
              </a:rPr>
              <a:t>مقدمه</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lnSpc>
                <a:spcPct val="150000"/>
              </a:lnSpc>
              <a:spcBef>
                <a:spcPts val="3000"/>
              </a:spcBef>
              <a:spcAft>
                <a:spcPts val="1800"/>
              </a:spcAft>
              <a:buClr>
                <a:srgbClr val="83992A"/>
              </a:buClr>
              <a:buNone/>
            </a:pPr>
            <a:r>
              <a:rPr lang="fa-IR" b="1" dirty="0">
                <a:solidFill>
                  <a:prstClr val="black"/>
                </a:solidFill>
                <a:cs typeface="B Zar" panose="00000400000000000000" pitchFamily="2" charset="-78"/>
              </a:rPr>
              <a:t>توجه فیلسوفان مسلمان علاوه بر توجه به مسایل هستی شناختی و معرفت شناختی ( فلسفه یونانی) و تعابیر متفاوتی از زندگی این جهان ( فلسفه روم) به رابطه انسان با خدا و جهان نیز معطوف بود . </a:t>
            </a:r>
            <a:endParaRPr lang="fa-IR" b="1" dirty="0" smtClean="0">
              <a:solidFill>
                <a:prstClr val="black"/>
              </a:solidFill>
              <a:cs typeface="B Zar" panose="00000400000000000000" pitchFamily="2" charset="-78"/>
            </a:endParaRPr>
          </a:p>
          <a:p>
            <a:pPr marL="0" lvl="0" indent="0" algn="just" rtl="1">
              <a:lnSpc>
                <a:spcPct val="150000"/>
              </a:lnSpc>
              <a:spcBef>
                <a:spcPts val="3000"/>
              </a:spcBef>
              <a:spcAft>
                <a:spcPts val="1800"/>
              </a:spcAft>
              <a:buClr>
                <a:srgbClr val="83992A"/>
              </a:buClr>
              <a:buNone/>
            </a:pPr>
            <a:r>
              <a:rPr lang="fa-IR" b="1" dirty="0" smtClean="0">
                <a:solidFill>
                  <a:prstClr val="black"/>
                </a:solidFill>
                <a:cs typeface="B Zar" panose="00000400000000000000" pitchFamily="2" charset="-78"/>
              </a:rPr>
              <a:t>آنان </a:t>
            </a:r>
            <a:r>
              <a:rPr lang="fa-IR" b="1" dirty="0">
                <a:solidFill>
                  <a:prstClr val="black"/>
                </a:solidFill>
                <a:cs typeface="B Zar" panose="00000400000000000000" pitchFamily="2" charset="-78"/>
              </a:rPr>
              <a:t>در مورد برخی از موضوعات درونی انسان به اندیشه پرداختند. که به مباحث علم النفس معروف هستند.</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787863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lnSpc>
                <a:spcPct val="150000"/>
              </a:lnSpc>
              <a:spcBef>
                <a:spcPts val="0"/>
              </a:spcBef>
              <a:spcAft>
                <a:spcPts val="600"/>
              </a:spcAft>
            </a:pPr>
            <a:r>
              <a:rPr lang="fa-IR" sz="3400" b="1" dirty="0">
                <a:ln>
                  <a:noFill/>
                </a:ln>
                <a:solidFill>
                  <a:srgbClr val="00B0F0"/>
                </a:solidFill>
                <a:effectLst>
                  <a:outerShdw blurRad="38100" dist="38100" dir="2700000" algn="tl">
                    <a:srgbClr val="000000">
                      <a:alpha val="43137"/>
                    </a:srgbClr>
                  </a:outerShdw>
                </a:effectLst>
                <a:cs typeface="B Zar" panose="00000400000000000000" pitchFamily="2" charset="-78"/>
              </a:rPr>
              <a:t>کندی ( 866-801 میلادی </a:t>
            </a:r>
            <a:r>
              <a:rPr lang="fa-IR" sz="3100" b="1" dirty="0">
                <a:ln>
                  <a:noFill/>
                </a:ln>
                <a:solidFill>
                  <a:srgbClr val="00B0F0"/>
                </a:solidFill>
                <a:effectLst>
                  <a:outerShdw blurRad="38100" dist="38100" dir="2700000" algn="tl">
                    <a:srgbClr val="000000">
                      <a:alpha val="43137"/>
                    </a:srgbClr>
                  </a:outerShdw>
                </a:effectLst>
                <a:cs typeface="B Zar" panose="00000400000000000000" pitchFamily="2" charset="-78"/>
              </a:rPr>
              <a:t>)  </a:t>
            </a:r>
            <a:br>
              <a:rPr lang="fa-IR" sz="3100" b="1" dirty="0">
                <a:ln>
                  <a:noFill/>
                </a:ln>
                <a:solidFill>
                  <a:srgbClr val="00B0F0"/>
                </a:solidFill>
                <a:effectLst>
                  <a:outerShdw blurRad="38100" dist="38100" dir="2700000" algn="tl">
                    <a:srgbClr val="000000">
                      <a:alpha val="43137"/>
                    </a:srgbClr>
                  </a:outerShdw>
                </a:effectLst>
                <a:cs typeface="B Zar" panose="00000400000000000000" pitchFamily="2" charset="-78"/>
              </a:rPr>
            </a:br>
            <a:endParaRPr lang="en-US" dirty="0"/>
          </a:p>
        </p:txBody>
      </p:sp>
      <p:sp>
        <p:nvSpPr>
          <p:cNvPr id="3" name="Content Placeholder 2"/>
          <p:cNvSpPr>
            <a:spLocks noGrp="1"/>
          </p:cNvSpPr>
          <p:nvPr>
            <p:ph idx="1"/>
          </p:nvPr>
        </p:nvSpPr>
        <p:spPr/>
        <p:txBody>
          <a:bodyPr>
            <a:normAutofit fontScale="92500" lnSpcReduction="10000"/>
          </a:bodyPr>
          <a:lstStyle/>
          <a:p>
            <a:pPr marL="0" lvl="0" indent="0" algn="just" rtl="1">
              <a:lnSpc>
                <a:spcPct val="150000"/>
              </a:lnSpc>
              <a:spcBef>
                <a:spcPts val="0"/>
              </a:spcBef>
              <a:buClr>
                <a:srgbClr val="83992A"/>
              </a:buClr>
              <a:buNone/>
            </a:pPr>
            <a:r>
              <a:rPr lang="fa-IR" sz="4000" b="1" dirty="0" smtClean="0">
                <a:solidFill>
                  <a:prstClr val="black"/>
                </a:solidFill>
                <a:cs typeface="B Zar" panose="00000400000000000000" pitchFamily="2" charset="-78"/>
              </a:rPr>
              <a:t>کندی </a:t>
            </a:r>
            <a:r>
              <a:rPr lang="fa-IR" sz="4000" b="1" dirty="0">
                <a:solidFill>
                  <a:prstClr val="black"/>
                </a:solidFill>
                <a:cs typeface="B Zar" panose="00000400000000000000" pitchFamily="2" charset="-78"/>
              </a:rPr>
              <a:t>را به عنوان فیلسوف عرب می خوانند که نفس را مادی نمی داند ، ولی با ابدن مادی همراه می داند و نفس را به قوای حسی ، واسطه ای و قوای عقلانی تقسیم می کند</a:t>
            </a:r>
            <a:endParaRPr lang="en-US" b="1" dirty="0">
              <a:cs typeface="B Zar" panose="00000400000000000000" pitchFamily="2" charset="-78"/>
            </a:endParaRPr>
          </a:p>
        </p:txBody>
      </p:sp>
    </p:spTree>
    <p:extLst>
      <p:ext uri="{BB962C8B-B14F-4D97-AF65-F5344CB8AC3E}">
        <p14:creationId xmlns:p14="http://schemas.microsoft.com/office/powerpoint/2010/main" val="260327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spcBef>
                <a:spcPts val="0"/>
              </a:spcBef>
              <a:spcAft>
                <a:spcPts val="600"/>
              </a:spcAft>
            </a:pPr>
            <a:r>
              <a:rPr lang="fa-IR" sz="3700" b="1" dirty="0">
                <a:ln>
                  <a:noFill/>
                </a:ln>
                <a:solidFill>
                  <a:srgbClr val="00B0F0"/>
                </a:solidFill>
                <a:effectLst>
                  <a:outerShdw blurRad="38100" dist="38100" dir="2700000" algn="tl">
                    <a:srgbClr val="000000">
                      <a:alpha val="43137"/>
                    </a:srgbClr>
                  </a:outerShdw>
                </a:effectLst>
                <a:cs typeface="B Zar" panose="00000400000000000000" pitchFamily="2" charset="-78"/>
              </a:rPr>
              <a:t>فارابی (950-872 میلادی) </a:t>
            </a:r>
            <a:br>
              <a:rPr lang="fa-IR" sz="3700" b="1" dirty="0">
                <a:ln>
                  <a:noFill/>
                </a:ln>
                <a:solidFill>
                  <a:srgbClr val="00B0F0"/>
                </a:solidFill>
                <a:effectLst>
                  <a:outerShdw blurRad="38100" dist="38100" dir="2700000" algn="tl">
                    <a:srgbClr val="000000">
                      <a:alpha val="43137"/>
                    </a:srgbClr>
                  </a:outerShdw>
                </a:effectLst>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lvl="0" indent="0" algn="just" rtl="1">
              <a:lnSpc>
                <a:spcPct val="150000"/>
              </a:lnSpc>
              <a:spcBef>
                <a:spcPts val="0"/>
              </a:spcBef>
              <a:buClr>
                <a:srgbClr val="83992A"/>
              </a:buClr>
              <a:buNone/>
            </a:pPr>
            <a:r>
              <a:rPr lang="fa-IR" sz="3600" b="1" dirty="0" smtClean="0">
                <a:solidFill>
                  <a:prstClr val="black"/>
                </a:solidFill>
                <a:cs typeface="B Zar" panose="00000400000000000000" pitchFamily="2" charset="-78"/>
              </a:rPr>
              <a:t>.فارابی </a:t>
            </a:r>
            <a:r>
              <a:rPr lang="fa-IR" sz="3600" b="1" dirty="0">
                <a:solidFill>
                  <a:prstClr val="black"/>
                </a:solidFill>
                <a:cs typeface="B Zar" panose="00000400000000000000" pitchFamily="2" charset="-78"/>
              </a:rPr>
              <a:t>را بزرگترین شرح دهده آثار افلاطون و ارسطو می دانند . وی معلم ثانی لقب گرفته است و شناخت یا معرفت را انتزاع و ساختن صورت های منظم با استفاده از صورت های قبلی موجود درذهن می داند ونفس را اعمال جسم و کمال نفس  را هم عقل می داند.</a:t>
            </a:r>
          </a:p>
          <a:p>
            <a:pPr marL="0" lvl="0" indent="0" algn="just" rtl="1">
              <a:lnSpc>
                <a:spcPct val="150000"/>
              </a:lnSpc>
              <a:spcBef>
                <a:spcPts val="0"/>
              </a:spcBef>
              <a:buClr>
                <a:srgbClr val="83992A"/>
              </a:buClr>
              <a:buNone/>
            </a:pPr>
            <a:endParaRPr lang="fa-IR" sz="3600" b="1" dirty="0">
              <a:solidFill>
                <a:prstClr val="black">
                  <a:lumMod val="85000"/>
                  <a:lumOff val="15000"/>
                </a:prstClr>
              </a:solidFill>
              <a:cs typeface="B Zar" panose="00000400000000000000" pitchFamily="2" charset="-78"/>
            </a:endParaRPr>
          </a:p>
          <a:p>
            <a:pPr algn="r" rtl="1">
              <a:lnSpc>
                <a:spcPct val="150000"/>
              </a:lnSpc>
            </a:pPr>
            <a:endParaRPr lang="en-US" sz="3600" b="1" dirty="0">
              <a:cs typeface="B Zar" panose="00000400000000000000" pitchFamily="2" charset="-78"/>
            </a:endParaRPr>
          </a:p>
        </p:txBody>
      </p:sp>
    </p:spTree>
    <p:extLst>
      <p:ext uri="{BB962C8B-B14F-4D97-AF65-F5344CB8AC3E}">
        <p14:creationId xmlns:p14="http://schemas.microsoft.com/office/powerpoint/2010/main" val="299835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200"/>
              </a:spcBef>
              <a:spcAft>
                <a:spcPts val="600"/>
              </a:spcAft>
            </a:pPr>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ابن سینا ( 1037-980 میلادی ) </a:t>
            </a:r>
            <a:b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spcBef>
                <a:spcPts val="1200"/>
              </a:spcBef>
              <a:buClr>
                <a:srgbClr val="83992A"/>
              </a:buClr>
              <a:buNone/>
            </a:pPr>
            <a:r>
              <a:rPr lang="fa-IR" sz="2800" b="1" dirty="0" smtClean="0">
                <a:solidFill>
                  <a:prstClr val="black"/>
                </a:solidFill>
                <a:cs typeface="B Zar" panose="00000400000000000000" pitchFamily="2" charset="-78"/>
              </a:rPr>
              <a:t>ابن </a:t>
            </a:r>
            <a:r>
              <a:rPr lang="fa-IR" sz="2800" b="1" dirty="0">
                <a:solidFill>
                  <a:prstClr val="black"/>
                </a:solidFill>
                <a:cs typeface="B Zar" panose="00000400000000000000" pitchFamily="2" charset="-78"/>
              </a:rPr>
              <a:t>سینا ، فیلسوف و مؤلف کتاب قانون ، تحت تأثیر فلسفه  ارسطویی بود . ولی پنج حس بیرونی را با هفت  حس درونی در ارتباط می داند </a:t>
            </a:r>
            <a:r>
              <a:rPr lang="fa-IR" sz="2800" b="1" dirty="0" smtClean="0">
                <a:solidFill>
                  <a:prstClr val="black"/>
                </a:solidFill>
                <a:cs typeface="B Zar" panose="00000400000000000000" pitchFamily="2" charset="-78"/>
              </a:rPr>
              <a:t>.</a:t>
            </a:r>
          </a:p>
          <a:p>
            <a:pPr marL="0" lvl="0" indent="0" algn="just" rtl="1">
              <a:spcBef>
                <a:spcPts val="1200"/>
              </a:spcBef>
              <a:buClr>
                <a:srgbClr val="83992A"/>
              </a:buClr>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او  از بزرگ ترین علمای علم النفس است که سعی در اثبات وجود نفس دارد و نفس را شامل مراتب و قوای سه گانه نفس نباتی ، حیوانی و انسانی می داند.</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403109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200"/>
              </a:spcBef>
              <a:spcAft>
                <a:spcPts val="600"/>
              </a:spcAft>
            </a:pPr>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غزالی (1111-1058 میلادی ) </a:t>
            </a:r>
            <a:b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1200"/>
              </a:spcBef>
              <a:buClr>
                <a:srgbClr val="83992A"/>
              </a:buClr>
              <a:buNone/>
            </a:pPr>
            <a:r>
              <a:rPr lang="fa-IR" sz="2800" b="1" dirty="0">
                <a:solidFill>
                  <a:prstClr val="black"/>
                </a:solidFill>
                <a:cs typeface="B Zar" panose="00000400000000000000" pitchFamily="2" charset="-78"/>
              </a:rPr>
              <a:t>غزالی معروف به نابغه بزرگ ، عقل را به عنوان اولین صدور واسطه ای بین نفس و خالق می داند . </a:t>
            </a:r>
            <a:endParaRPr lang="fa-IR" sz="2800" b="1" dirty="0" smtClean="0">
              <a:solidFill>
                <a:prstClr val="black"/>
              </a:solidFill>
              <a:cs typeface="B Zar" panose="00000400000000000000" pitchFamily="2" charset="-78"/>
            </a:endParaRPr>
          </a:p>
          <a:p>
            <a:pPr marL="0" lvl="0" indent="0" algn="just" rtl="1">
              <a:lnSpc>
                <a:spcPct val="150000"/>
              </a:lnSpc>
              <a:spcBef>
                <a:spcPts val="1200"/>
              </a:spcBef>
              <a:buClr>
                <a:srgbClr val="83992A"/>
              </a:buClr>
              <a:buNone/>
            </a:pPr>
            <a:r>
              <a:rPr lang="fa-IR" sz="2800" b="1" dirty="0" smtClean="0">
                <a:solidFill>
                  <a:prstClr val="black"/>
                </a:solidFill>
                <a:cs typeface="B Zar" panose="00000400000000000000" pitchFamily="2" charset="-78"/>
              </a:rPr>
              <a:t>او </a:t>
            </a:r>
            <a:r>
              <a:rPr lang="fa-IR" sz="2800" b="1" dirty="0">
                <a:solidFill>
                  <a:prstClr val="black"/>
                </a:solidFill>
                <a:cs typeface="B Zar" panose="00000400000000000000" pitchFamily="2" charset="-78"/>
              </a:rPr>
              <a:t>فلسفه ای مخصوص به  خود ارائه نمود و رد پای دیدگاه دوگانه گرایی که دکارت نسبت داده می شود را اندیشه های غزالی می توان دید.</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244845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698500"/>
            <a:ext cx="10972800" cy="1625600"/>
          </a:xfrm>
        </p:spPr>
        <p:txBody>
          <a:bodyPr/>
          <a:lstStyle/>
          <a:p>
            <a:r>
              <a:rPr lang="fa-IR" sz="2800" b="1" dirty="0" smtClean="0">
                <a:solidFill>
                  <a:srgbClr val="00B0F0"/>
                </a:solidFill>
                <a:cs typeface="B Zar" panose="00000400000000000000" pitchFamily="2" charset="-78"/>
              </a:rPr>
              <a:t>مقدمه:</a:t>
            </a:r>
            <a:endParaRPr lang="fa-IR" sz="2800" b="1" dirty="0">
              <a:solidFill>
                <a:srgbClr val="00B0F0"/>
              </a:solidFill>
              <a:cs typeface="B Zar" panose="00000400000000000000" pitchFamily="2" charset="-78"/>
            </a:endParaRPr>
          </a:p>
        </p:txBody>
      </p:sp>
      <p:sp>
        <p:nvSpPr>
          <p:cNvPr id="3" name="Content Placeholder 2"/>
          <p:cNvSpPr>
            <a:spLocks noGrp="1"/>
          </p:cNvSpPr>
          <p:nvPr>
            <p:ph idx="1"/>
          </p:nvPr>
        </p:nvSpPr>
        <p:spPr>
          <a:xfrm>
            <a:off x="1244600" y="2413000"/>
            <a:ext cx="9728200" cy="3810000"/>
          </a:xfrm>
        </p:spPr>
        <p:txBody>
          <a:bodyPr>
            <a:normAutofit fontScale="92500" lnSpcReduction="10000"/>
          </a:bodyPr>
          <a:lstStyle/>
          <a:p>
            <a:pPr marL="0" indent="0" algn="just" rtl="1">
              <a:lnSpc>
                <a:spcPct val="150000"/>
              </a:lnSpc>
              <a:spcBef>
                <a:spcPts val="1200"/>
              </a:spcBef>
              <a:spcAft>
                <a:spcPts val="1800"/>
              </a:spcAft>
              <a:buNone/>
            </a:pPr>
            <a:r>
              <a:rPr lang="fa-IR" sz="2400" b="1" dirty="0" smtClean="0">
                <a:cs typeface="B Zar" panose="00000400000000000000" pitchFamily="2" charset="-78"/>
              </a:rPr>
              <a:t>روانشناسی را می توان هم به عنوان یکی از رشته های قدیمی ، و هم به عنوان یکی از رشته های جدید قلمداد کرد</a:t>
            </a:r>
            <a:r>
              <a:rPr lang="en-US" sz="2400" b="1" dirty="0" smtClean="0">
                <a:cs typeface="B Zar" panose="00000400000000000000" pitchFamily="2" charset="-78"/>
              </a:rPr>
              <a:t>.</a:t>
            </a:r>
          </a:p>
          <a:p>
            <a:pPr marL="0" indent="0" algn="just" rtl="1">
              <a:lnSpc>
                <a:spcPct val="150000"/>
              </a:lnSpc>
              <a:spcBef>
                <a:spcPts val="1200"/>
              </a:spcBef>
              <a:spcAft>
                <a:spcPts val="1800"/>
              </a:spcAft>
              <a:buNone/>
            </a:pPr>
            <a:r>
              <a:rPr lang="fa-IR" sz="2400" b="1" dirty="0" smtClean="0">
                <a:cs typeface="B Zar" panose="00000400000000000000" pitchFamily="2" charset="-78"/>
              </a:rPr>
              <a:t>  قدیم از این لحاظ که در طول تاریخ همواره انسان در مورد دنیای درونی خود به اندیشه پرداخته است </a:t>
            </a:r>
            <a:endParaRPr lang="en-US" sz="2400" b="1" dirty="0" smtClean="0">
              <a:cs typeface="B Zar" panose="00000400000000000000" pitchFamily="2" charset="-78"/>
            </a:endParaRPr>
          </a:p>
          <a:p>
            <a:pPr marL="0" indent="0" algn="just" rtl="1">
              <a:lnSpc>
                <a:spcPct val="150000"/>
              </a:lnSpc>
              <a:spcBef>
                <a:spcPts val="1200"/>
              </a:spcBef>
              <a:spcAft>
                <a:spcPts val="1800"/>
              </a:spcAft>
              <a:buNone/>
            </a:pPr>
            <a:r>
              <a:rPr lang="fa-IR" sz="2400" b="1" dirty="0" smtClean="0">
                <a:cs typeface="B Zar" panose="00000400000000000000" pitchFamily="2" charset="-78"/>
              </a:rPr>
              <a:t>جدید از این لحاظ که تقریباً فقط از سال 1879 میلادی روانشناسی به عنوان یک رشته علمی مستقل پا به عرصه وجود نهاد.</a:t>
            </a:r>
            <a:endParaRPr lang="fa-IR" sz="2400" b="1" dirty="0">
              <a:cs typeface="B Zar" panose="00000400000000000000" pitchFamily="2" charset="-78"/>
            </a:endParaRPr>
          </a:p>
        </p:txBody>
      </p:sp>
    </p:spTree>
    <p:extLst>
      <p:ext uri="{BB962C8B-B14F-4D97-AF65-F5344CB8AC3E}">
        <p14:creationId xmlns:p14="http://schemas.microsoft.com/office/powerpoint/2010/main" val="237586220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spcBef>
                <a:spcPct val="20000"/>
              </a:spcBef>
              <a:spcAft>
                <a:spcPts val="600"/>
              </a:spcAft>
            </a:pPr>
            <a:r>
              <a:rPr lang="fa-IR" sz="2800" b="1" spc="-150" dirty="0">
                <a:ln>
                  <a:noFill/>
                </a:ln>
                <a:solidFill>
                  <a:srgbClr val="C00000"/>
                </a:solidFill>
                <a:effectLst>
                  <a:outerShdw blurRad="38100" dist="38100" dir="2700000" algn="tl">
                    <a:srgbClr val="000000">
                      <a:alpha val="43137"/>
                    </a:srgbClr>
                  </a:outerShdw>
                </a:effectLst>
                <a:cs typeface="B Zar" panose="00000400000000000000" pitchFamily="2" charset="-78"/>
              </a:rPr>
              <a:t>خواجه نصیر الدین توسی (1202-1273 میلادی)  </a:t>
            </a:r>
            <a:br>
              <a:rPr lang="fa-IR" sz="2800" b="1" spc="-150" dirty="0">
                <a:ln>
                  <a:noFill/>
                </a:ln>
                <a:solidFill>
                  <a:srgbClr val="C00000"/>
                </a:solidFill>
                <a:effectLst>
                  <a:outerShdw blurRad="38100" dist="38100" dir="2700000" algn="tl">
                    <a:srgbClr val="000000">
                      <a:alpha val="43137"/>
                    </a:srgbClr>
                  </a:outerShdw>
                </a:effectLst>
                <a:cs typeface="B Zar" panose="00000400000000000000" pitchFamily="2" charset="-78"/>
              </a:rPr>
            </a:br>
            <a:endParaRPr lang="en-US" sz="2800" dirty="0">
              <a:solidFill>
                <a:srgbClr val="C00000"/>
              </a:solidFill>
            </a:endParaRPr>
          </a:p>
        </p:txBody>
      </p:sp>
      <p:sp>
        <p:nvSpPr>
          <p:cNvPr id="3" name="Content Placeholder 2"/>
          <p:cNvSpPr>
            <a:spLocks noGrp="1"/>
          </p:cNvSpPr>
          <p:nvPr>
            <p:ph idx="1"/>
          </p:nvPr>
        </p:nvSpPr>
        <p:spPr/>
        <p:txBody>
          <a:bodyPr>
            <a:normAutofit/>
          </a:bodyPr>
          <a:lstStyle/>
          <a:p>
            <a:pPr marL="0" lvl="0" indent="0" algn="just" rtl="1">
              <a:lnSpc>
                <a:spcPct val="150000"/>
              </a:lnSpc>
              <a:buClr>
                <a:srgbClr val="83992A"/>
              </a:buClr>
              <a:buNone/>
            </a:pPr>
            <a:r>
              <a:rPr lang="fa-IR" sz="2800" b="1" dirty="0" smtClean="0">
                <a:solidFill>
                  <a:prstClr val="black">
                    <a:lumMod val="85000"/>
                    <a:lumOff val="15000"/>
                  </a:prstClr>
                </a:solidFill>
                <a:cs typeface="B Zar" panose="00000400000000000000" pitchFamily="2" charset="-78"/>
              </a:rPr>
              <a:t>معروف </a:t>
            </a:r>
            <a:r>
              <a:rPr lang="fa-IR" sz="2800" b="1" dirty="0">
                <a:solidFill>
                  <a:prstClr val="black">
                    <a:lumMod val="85000"/>
                    <a:lumOff val="15000"/>
                  </a:prstClr>
                </a:solidFill>
                <a:cs typeface="B Zar" panose="00000400000000000000" pitchFamily="2" charset="-78"/>
              </a:rPr>
              <a:t>ترین اندیشمند قرن هفتم مؤسس رصد خانه مراغه و صاحب ابداعاتی در ریاضیات و هندسه است که معتقد به بعد نفس انسان که غیر مادی است می باشد و به نظر او تبلور دانش و اگاهی در ماده امکان پذیر است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94126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ln>
                  <a:noFill/>
                </a:ln>
                <a:solidFill>
                  <a:srgbClr val="C00000"/>
                </a:solidFill>
                <a:effectLst>
                  <a:outerShdw blurRad="38100" dist="38100" dir="2700000" algn="tl">
                    <a:srgbClr val="000000">
                      <a:alpha val="43137"/>
                    </a:srgbClr>
                  </a:outerShdw>
                </a:effectLst>
                <a:cs typeface="B Zar" panose="00000400000000000000" pitchFamily="2" charset="-78"/>
              </a:rPr>
              <a:t>ملاصدرا(1640-1572 </a:t>
            </a:r>
            <a:r>
              <a:rPr lang="fa-IR" sz="3600" b="1" dirty="0" smtClean="0">
                <a:ln>
                  <a:noFill/>
                </a:ln>
                <a:solidFill>
                  <a:srgbClr val="C00000"/>
                </a:solidFill>
                <a:effectLst>
                  <a:outerShdw blurRad="38100" dist="38100" dir="2700000" algn="tl">
                    <a:srgbClr val="000000">
                      <a:alpha val="43137"/>
                    </a:srgbClr>
                  </a:outerShdw>
                </a:effectLst>
                <a:cs typeface="B Zar" panose="00000400000000000000" pitchFamily="2" charset="-78"/>
              </a:rPr>
              <a:t>میلادی)</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buClr>
                <a:srgbClr val="83992A"/>
              </a:buClr>
              <a:buNone/>
            </a:pPr>
            <a:r>
              <a:rPr lang="fa-IR" b="1" dirty="0" smtClean="0">
                <a:solidFill>
                  <a:prstClr val="black">
                    <a:lumMod val="85000"/>
                    <a:lumOff val="15000"/>
                  </a:prstClr>
                </a:solidFill>
                <a:cs typeface="B Zar" panose="00000400000000000000" pitchFamily="2" charset="-78"/>
              </a:rPr>
              <a:t>ملاصدرا </a:t>
            </a:r>
            <a:r>
              <a:rPr lang="fa-IR" b="1" dirty="0">
                <a:solidFill>
                  <a:prstClr val="black">
                    <a:lumMod val="85000"/>
                    <a:lumOff val="15000"/>
                  </a:prstClr>
                </a:solidFill>
                <a:cs typeface="B Zar" panose="00000400000000000000" pitchFamily="2" charset="-78"/>
              </a:rPr>
              <a:t>به اصالت وجود معتقد بود و درمورد نفس و بدن براساس نظریه جوهری خود معتقد بود که جسم از طریق حرکت جوهری به نفس نباتی و نفس حیوانی و سرانجام نفس ناطقه تبدیل می شود و طبیعت و ماوراء طبیعت مراتبی از یک وجودند و اما وی وجود ذهنی را قبول دارد و آن را با استدلال های مختلف اثبات می کند ، و علم را به دو نوع حصولی و حضوری تقسیم می </a:t>
            </a:r>
            <a:r>
              <a:rPr lang="fa-IR" b="1" dirty="0" smtClean="0">
                <a:solidFill>
                  <a:prstClr val="black">
                    <a:lumMod val="85000"/>
                    <a:lumOff val="15000"/>
                  </a:prstClr>
                </a:solidFill>
                <a:cs typeface="B Zar" panose="00000400000000000000" pitchFamily="2" charset="-78"/>
              </a:rPr>
              <a:t>کند</a:t>
            </a:r>
            <a:endParaRPr lang="en-US" b="1" dirty="0">
              <a:cs typeface="B Zar" panose="00000400000000000000" pitchFamily="2" charset="-78"/>
            </a:endParaRPr>
          </a:p>
        </p:txBody>
      </p:sp>
    </p:spTree>
    <p:extLst>
      <p:ext uri="{BB962C8B-B14F-4D97-AF65-F5344CB8AC3E}">
        <p14:creationId xmlns:p14="http://schemas.microsoft.com/office/powerpoint/2010/main" val="39202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6600" b="1" spc="50" dirty="0">
                <a:ln w="11430"/>
                <a:solidFill>
                  <a:srgbClr val="C00000"/>
                </a:solidFill>
                <a:effectLst>
                  <a:outerShdw blurRad="76200" dist="50800" dir="5400000" algn="tl" rotWithShape="0">
                    <a:srgbClr val="000000">
                      <a:alpha val="65000"/>
                    </a:srgbClr>
                  </a:outerShdw>
                </a:effectLst>
                <a:cs typeface="2  Titr" pitchFamily="2" charset="-78"/>
              </a:rPr>
              <a:t>فصل چهارم</a:t>
            </a:r>
            <a:endParaRPr lang="en-US" dirty="0">
              <a:solidFill>
                <a:srgbClr val="C00000"/>
              </a:solidFill>
            </a:endParaRPr>
          </a:p>
        </p:txBody>
      </p:sp>
      <p:sp>
        <p:nvSpPr>
          <p:cNvPr id="3" name="Subtitle 2"/>
          <p:cNvSpPr>
            <a:spLocks noGrp="1"/>
          </p:cNvSpPr>
          <p:nvPr>
            <p:ph type="subTitle" idx="1"/>
          </p:nvPr>
        </p:nvSpPr>
        <p:spPr/>
        <p:txBody>
          <a:bodyPr>
            <a:noAutofit/>
          </a:bodyPr>
          <a:lstStyle/>
          <a:p>
            <a:pPr lvl="0">
              <a:lnSpc>
                <a:spcPct val="150000"/>
              </a:lnSpc>
              <a:buClr>
                <a:srgbClr val="83992A"/>
              </a:buClr>
            </a:pPr>
            <a:r>
              <a:rPr lang="fa-IR" sz="4000" b="1" spc="50" dirty="0">
                <a:ln w="11430"/>
                <a:solidFill>
                  <a:srgbClr val="C00000"/>
                </a:solidFill>
                <a:effectLst>
                  <a:outerShdw blurRad="76200" dist="50800" dir="5400000" algn="tl" rotWithShape="0">
                    <a:srgbClr val="000000">
                      <a:alpha val="65000"/>
                    </a:srgbClr>
                  </a:outerShdw>
                </a:effectLst>
                <a:cs typeface="2  Titr" pitchFamily="2" charset="-78"/>
              </a:rPr>
              <a:t>فیلسوفان قرن های شانزدهم تا هجدهم اروپا؛ گذار بسوی روان  شناسی جدید</a:t>
            </a:r>
            <a:endParaRPr lang="fa-IR" sz="4000" b="1" dirty="0">
              <a:solidFill>
                <a:srgbClr val="C00000"/>
              </a:solidFill>
              <a:cs typeface="2  Nazanin" pitchFamily="2" charset="-78"/>
            </a:endParaRPr>
          </a:p>
          <a:p>
            <a:endParaRPr lang="en-US" sz="4000" b="1" dirty="0">
              <a:solidFill>
                <a:srgbClr val="C00000"/>
              </a:solidFill>
            </a:endParaRPr>
          </a:p>
        </p:txBody>
      </p:sp>
    </p:spTree>
    <p:extLst>
      <p:ext uri="{BB962C8B-B14F-4D97-AF65-F5344CB8AC3E}">
        <p14:creationId xmlns:p14="http://schemas.microsoft.com/office/powerpoint/2010/main" val="363399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cs typeface="B Zar" panose="00000400000000000000" pitchFamily="2" charset="-78"/>
              </a:rPr>
              <a:t>مقدمه: </a:t>
            </a:r>
            <a:r>
              <a:rPr lang="fa-IR" sz="3600" b="1" dirty="0">
                <a:solidFill>
                  <a:srgbClr val="FF0000"/>
                </a:solidFill>
                <a:cs typeface="B Zar" panose="00000400000000000000" pitchFamily="2" charset="-78"/>
              </a:rPr>
              <a:t>عبور اروپا از قرون تاریکی </a:t>
            </a:r>
            <a:endParaRPr lang="en-US" sz="3600" b="1"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Aft>
                <a:spcPts val="1000"/>
              </a:spcAft>
              <a:buClr>
                <a:srgbClr val="83992A"/>
              </a:buClr>
              <a:buNone/>
            </a:pPr>
            <a:r>
              <a:rPr lang="fa-IR" sz="3600" b="1" spc="-300" dirty="0">
                <a:solidFill>
                  <a:prstClr val="black">
                    <a:lumMod val="85000"/>
                    <a:lumOff val="15000"/>
                  </a:prstClr>
                </a:solidFill>
                <a:ea typeface="Calibri"/>
                <a:cs typeface="B Zar" panose="00000400000000000000" pitchFamily="2" charset="-78"/>
              </a:rPr>
              <a:t>بعد از قرون وسطی یعنی از سال  1450 تا سال 1600 میلادی تغییرجهتی قابل ملاحظه از تعالیم رسمی ارائه شده توسط کلیسا در مورد علم و دانش انجام گرفت </a:t>
            </a:r>
            <a:r>
              <a:rPr lang="fa-IR" sz="3600" b="1" spc="-300" dirty="0" smtClean="0">
                <a:solidFill>
                  <a:prstClr val="black">
                    <a:lumMod val="85000"/>
                    <a:lumOff val="15000"/>
                  </a:prstClr>
                </a:solidFill>
                <a:ea typeface="Calibri"/>
                <a:cs typeface="B Zar" panose="00000400000000000000" pitchFamily="2" charset="-78"/>
              </a:rPr>
              <a:t>که </a:t>
            </a:r>
            <a:r>
              <a:rPr lang="fa-IR" sz="3600" b="1" spc="-300" dirty="0">
                <a:solidFill>
                  <a:prstClr val="black">
                    <a:lumMod val="85000"/>
                    <a:lumOff val="15000"/>
                  </a:prstClr>
                </a:solidFill>
                <a:ea typeface="Calibri"/>
                <a:cs typeface="B Zar" panose="00000400000000000000" pitchFamily="2" charset="-78"/>
              </a:rPr>
              <a:t>این دوره را </a:t>
            </a:r>
            <a:r>
              <a:rPr lang="fa-IR" sz="3600" b="1" spc="-300" dirty="0">
                <a:solidFill>
                  <a:srgbClr val="7030A0"/>
                </a:solidFill>
                <a:ea typeface="Calibri"/>
                <a:cs typeface="B Zar" panose="00000400000000000000" pitchFamily="2" charset="-78"/>
              </a:rPr>
              <a:t>رنسانس اروپا </a:t>
            </a:r>
            <a:r>
              <a:rPr lang="fa-IR" sz="3600" b="1" spc="-300" dirty="0">
                <a:solidFill>
                  <a:prstClr val="black">
                    <a:lumMod val="85000"/>
                    <a:lumOff val="15000"/>
                  </a:prstClr>
                </a:solidFill>
                <a:ea typeface="Calibri"/>
                <a:cs typeface="B Zar" panose="00000400000000000000" pitchFamily="2" charset="-78"/>
              </a:rPr>
              <a:t>می نامند.</a:t>
            </a:r>
            <a:endParaRPr lang="en-US" sz="3600" b="1" spc="-300" dirty="0">
              <a:solidFill>
                <a:prstClr val="black">
                  <a:lumMod val="85000"/>
                  <a:lumOff val="15000"/>
                </a:prstClr>
              </a:solidFill>
              <a:ea typeface="Calibri"/>
              <a:cs typeface="B Zar" panose="00000400000000000000" pitchFamily="2" charset="-78"/>
            </a:endParaRPr>
          </a:p>
          <a:p>
            <a:pPr algn="r" rtl="1"/>
            <a:endParaRPr lang="en-US" sz="3600" b="1" dirty="0">
              <a:cs typeface="B Zar" panose="00000400000000000000" pitchFamily="2" charset="-78"/>
            </a:endParaRPr>
          </a:p>
        </p:txBody>
      </p:sp>
    </p:spTree>
    <p:extLst>
      <p:ext uri="{BB962C8B-B14F-4D97-AF65-F5344CB8AC3E}">
        <p14:creationId xmlns:p14="http://schemas.microsoft.com/office/powerpoint/2010/main" val="391331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ln>
                  <a:noFill/>
                </a:ln>
                <a:solidFill>
                  <a:srgbClr val="C00000"/>
                </a:solidFill>
                <a:effectLst>
                  <a:outerShdw blurRad="38100" dist="38100" dir="2700000" algn="tl">
                    <a:srgbClr val="000000">
                      <a:alpha val="43137"/>
                    </a:srgbClr>
                  </a:outerShdw>
                </a:effectLst>
                <a:cs typeface="B Zar" panose="00000400000000000000" pitchFamily="2" charset="-78"/>
              </a:rPr>
              <a:t>بیکن</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sz="2800" b="1" dirty="0">
                <a:solidFill>
                  <a:prstClr val="black">
                    <a:lumMod val="85000"/>
                    <a:lumOff val="15000"/>
                  </a:prstClr>
                </a:solidFill>
                <a:cs typeface="B Zar" panose="00000400000000000000" pitchFamily="2" charset="-78"/>
              </a:rPr>
              <a:t>تغییرات اساسی در علم رایج شروع شده بود </a:t>
            </a:r>
            <a:r>
              <a:rPr lang="fa-IR" sz="2800" b="1" dirty="0" smtClean="0">
                <a:solidFill>
                  <a:prstClr val="black">
                    <a:lumMod val="85000"/>
                    <a:lumOff val="15000"/>
                  </a:prstClr>
                </a:solidFill>
                <a:cs typeface="B Zar" panose="00000400000000000000" pitchFamily="2" charset="-78"/>
              </a:rPr>
              <a:t>.</a:t>
            </a:r>
          </a:p>
          <a:p>
            <a:pPr algn="r" rtl="1">
              <a:lnSpc>
                <a:spcPct val="150000"/>
              </a:lnSpc>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ازجمله آنها می توان به نظریه خورشید محوری کپرنیک و ستاره شمردن خورشید به وسیله برونو اشاره کرد </a:t>
            </a:r>
            <a:endParaRPr lang="fa-IR" sz="2800" b="1" dirty="0" smtClean="0">
              <a:solidFill>
                <a:prstClr val="black">
                  <a:lumMod val="85000"/>
                  <a:lumOff val="15000"/>
                </a:prstClr>
              </a:solidFill>
              <a:cs typeface="B Zar" panose="00000400000000000000" pitchFamily="2" charset="-78"/>
            </a:endParaRPr>
          </a:p>
          <a:p>
            <a:pPr algn="r" rtl="1">
              <a:lnSpc>
                <a:spcPct val="150000"/>
              </a:lnSpc>
            </a:pPr>
            <a:r>
              <a:rPr lang="fa-IR" sz="2800" b="1" dirty="0" smtClean="0">
                <a:solidFill>
                  <a:prstClr val="black">
                    <a:lumMod val="85000"/>
                    <a:lumOff val="15000"/>
                  </a:prstClr>
                </a:solidFill>
                <a:cs typeface="B Zar" panose="00000400000000000000" pitchFamily="2" charset="-78"/>
              </a:rPr>
              <a:t>ولی </a:t>
            </a:r>
            <a:r>
              <a:rPr lang="fa-IR" sz="2800" b="1" dirty="0">
                <a:solidFill>
                  <a:prstClr val="black">
                    <a:lumMod val="85000"/>
                    <a:lumOff val="15000"/>
                  </a:prstClr>
                </a:solidFill>
                <a:cs typeface="B Zar" panose="00000400000000000000" pitchFamily="2" charset="-78"/>
              </a:rPr>
              <a:t>بیکن را اصلی ترین سخنگوی علم جدید و پدر تجربه گرایی می دانند . وی معتقد بود که پژوهشگر علمی باید ذهن خودرا از پیش پندارها خالی کند</a:t>
            </a:r>
            <a:endParaRPr lang="en-US" sz="2800" b="1" dirty="0">
              <a:cs typeface="B Zar" panose="00000400000000000000" pitchFamily="2" charset="-78"/>
            </a:endParaRPr>
          </a:p>
        </p:txBody>
      </p:sp>
    </p:spTree>
    <p:extLst>
      <p:ext uri="{BB962C8B-B14F-4D97-AF65-F5344CB8AC3E}">
        <p14:creationId xmlns:p14="http://schemas.microsoft.com/office/powerpoint/2010/main" val="147347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ln>
                  <a:noFill/>
                </a:ln>
                <a:solidFill>
                  <a:srgbClr val="00B0F0"/>
                </a:solidFill>
                <a:effectLst>
                  <a:outerShdw blurRad="38100" dist="38100" dir="2700000" algn="tl">
                    <a:srgbClr val="000000">
                      <a:alpha val="43137"/>
                    </a:srgbClr>
                  </a:outerShdw>
                </a:effectLst>
                <a:cs typeface="B Zar" panose="00000400000000000000" pitchFamily="2" charset="-78"/>
              </a:rPr>
              <a:t>رنه دکارت</a:t>
            </a:r>
            <a:endParaRPr lang="en-US" b="1" dirty="0">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6600"/>
              </a:spcBef>
              <a:buClr>
                <a:srgbClr val="83992A"/>
              </a:buClr>
              <a:buNone/>
            </a:pPr>
            <a:r>
              <a:rPr lang="fa-IR" sz="3200" b="1" dirty="0" smtClean="0">
                <a:solidFill>
                  <a:prstClr val="black">
                    <a:lumMod val="85000"/>
                    <a:lumOff val="15000"/>
                  </a:prstClr>
                </a:solidFill>
                <a:cs typeface="B Zar" panose="00000400000000000000" pitchFamily="2" charset="-78"/>
              </a:rPr>
              <a:t>.دکارت </a:t>
            </a:r>
            <a:r>
              <a:rPr lang="fa-IR" sz="3200" b="1" dirty="0">
                <a:solidFill>
                  <a:prstClr val="black">
                    <a:lumMod val="85000"/>
                    <a:lumOff val="15000"/>
                  </a:prstClr>
                </a:solidFill>
                <a:cs typeface="B Zar" panose="00000400000000000000" pitchFamily="2" charset="-78"/>
              </a:rPr>
              <a:t>از جمله دانشمندانی بود که به نزدیکی علم و فلسفه کمک کرد . او را پدر فلسفه اصالت اندیشه و اصالت ذهن در فلسفه اروپایی به شمار می آورند </a:t>
            </a:r>
            <a:r>
              <a:rPr lang="fa-IR" sz="3200" b="1" dirty="0" smtClean="0">
                <a:solidFill>
                  <a:prstClr val="black">
                    <a:lumMod val="85000"/>
                    <a:lumOff val="15000"/>
                  </a:prstClr>
                </a:solidFill>
                <a:cs typeface="B Zar" panose="00000400000000000000" pitchFamily="2" charset="-78"/>
              </a:rPr>
              <a:t>.</a:t>
            </a:r>
          </a:p>
          <a:p>
            <a:pPr marL="0" lvl="0" indent="0" algn="just" rtl="1">
              <a:spcBef>
                <a:spcPts val="6600"/>
              </a:spcBef>
              <a:buClr>
                <a:srgbClr val="83992A"/>
              </a:buClr>
              <a:buNone/>
            </a:pPr>
            <a:r>
              <a:rPr lang="fa-IR" sz="3200" b="1" dirty="0" smtClean="0">
                <a:solidFill>
                  <a:prstClr val="black">
                    <a:lumMod val="85000"/>
                    <a:lumOff val="15000"/>
                  </a:prstClr>
                </a:solidFill>
                <a:cs typeface="B Zar" panose="00000400000000000000" pitchFamily="2" charset="-78"/>
              </a:rPr>
              <a:t> </a:t>
            </a:r>
            <a:r>
              <a:rPr lang="fa-IR" sz="3200" b="1" dirty="0">
                <a:solidFill>
                  <a:prstClr val="black">
                    <a:lumMod val="85000"/>
                    <a:lumOff val="15000"/>
                  </a:prstClr>
                </a:solidFill>
                <a:cs typeface="B Zar" panose="00000400000000000000" pitchFamily="2" charset="-78"/>
              </a:rPr>
              <a:t>.ی با فرض وجود مغذ و ذهن ، بابا جدیدی در بحث های مربوط به ذهن و بدن گشود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88565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ln>
                  <a:noFill/>
                </a:ln>
                <a:solidFill>
                  <a:srgbClr val="C00000"/>
                </a:solidFill>
                <a:cs typeface="B Zar" panose="00000400000000000000" pitchFamily="2" charset="-78"/>
              </a:rPr>
              <a:t>هابز</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b="1" dirty="0">
                <a:solidFill>
                  <a:prstClr val="black">
                    <a:lumMod val="85000"/>
                    <a:lumOff val="15000"/>
                  </a:prstClr>
                </a:solidFill>
                <a:cs typeface="B Zar" panose="00000400000000000000" pitchFamily="2" charset="-78"/>
              </a:rPr>
              <a:t> هابز از جمله دانشمندان اروپایی تأثیرگذار در روند رشد علم جدید بود . وی به ذات انسان بدبین بود و به جبرگرایی باور داشت </a:t>
            </a:r>
            <a:r>
              <a:rPr lang="fa-IR" b="1" dirty="0" smtClean="0">
                <a:solidFill>
                  <a:prstClr val="black">
                    <a:lumMod val="85000"/>
                    <a:lumOff val="15000"/>
                  </a:prstClr>
                </a:solidFill>
                <a:cs typeface="B Zar" panose="00000400000000000000" pitchFamily="2" charset="-78"/>
              </a:rPr>
              <a:t>.</a:t>
            </a:r>
          </a:p>
          <a:p>
            <a:pPr algn="r" rtl="1">
              <a:lnSpc>
                <a:spcPct val="150000"/>
              </a:lnSpc>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مثل دکارت به انسان یک رویکرد مکانیستی ( ماشینی) داشت و ان را مثل  هر پدیده مادی دیگر تابع اصول و قوانین جهان فیزیکی می دانست </a:t>
            </a:r>
            <a:r>
              <a:rPr lang="fa-IR" b="1" dirty="0" smtClean="0">
                <a:solidFill>
                  <a:prstClr val="black">
                    <a:lumMod val="85000"/>
                    <a:lumOff val="15000"/>
                  </a:prstClr>
                </a:solidFill>
                <a:cs typeface="B Zar" panose="00000400000000000000" pitchFamily="2" charset="-78"/>
              </a:rPr>
              <a:t>.</a:t>
            </a:r>
          </a:p>
          <a:p>
            <a:pPr algn="r" rtl="1">
              <a:lnSpc>
                <a:spcPct val="150000"/>
              </a:lnSpc>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او معتقد بود که همه دانش انسانی از تجربه حسی ناشی می شود و این دیدگاه او را یک تجربه گرای کامل نشان داد </a:t>
            </a:r>
            <a:endParaRPr lang="en-US" b="1" dirty="0">
              <a:cs typeface="B Zar" panose="00000400000000000000" pitchFamily="2" charset="-78"/>
            </a:endParaRPr>
          </a:p>
        </p:txBody>
      </p:sp>
    </p:spTree>
    <p:extLst>
      <p:ext uri="{BB962C8B-B14F-4D97-AF65-F5344CB8AC3E}">
        <p14:creationId xmlns:p14="http://schemas.microsoft.com/office/powerpoint/2010/main" val="404600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جان لاک</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spcBef>
                <a:spcPts val="3600"/>
              </a:spcBef>
              <a:buClr>
                <a:srgbClr val="83992A"/>
              </a:buClr>
              <a:buNone/>
            </a:pPr>
            <a:r>
              <a:rPr lang="fa-IR" sz="2800" b="1" dirty="0">
                <a:solidFill>
                  <a:prstClr val="black">
                    <a:lumMod val="85000"/>
                    <a:lumOff val="15000"/>
                  </a:prstClr>
                </a:solidFill>
                <a:cs typeface="B Zar" panose="00000400000000000000" pitchFamily="2" charset="-78"/>
              </a:rPr>
              <a:t>او می گفت آن چیز هایی که دکارت به ذهن نسبت می دهد در واقع عملکرد های مغذی هستند و انسان ها هنگام تولد فاقد هر گونه ایده های ذاتی می باشند . </a:t>
            </a:r>
            <a:endParaRPr lang="fa-IR" sz="2800" b="1" dirty="0" smtClean="0">
              <a:solidFill>
                <a:prstClr val="black">
                  <a:lumMod val="85000"/>
                  <a:lumOff val="15000"/>
                </a:prstClr>
              </a:solidFill>
              <a:cs typeface="B Zar" panose="00000400000000000000" pitchFamily="2" charset="-78"/>
            </a:endParaRPr>
          </a:p>
          <a:p>
            <a:pPr marL="0" lvl="0" indent="0" algn="just" rtl="1">
              <a:spcBef>
                <a:spcPts val="3600"/>
              </a:spcBef>
              <a:buClr>
                <a:srgbClr val="83992A"/>
              </a:buClr>
              <a:buNone/>
            </a:pPr>
            <a:r>
              <a:rPr lang="fa-IR" sz="2800" b="1" dirty="0" smtClean="0">
                <a:solidFill>
                  <a:prstClr val="black">
                    <a:lumMod val="85000"/>
                    <a:lumOff val="15000"/>
                  </a:prstClr>
                </a:solidFill>
                <a:cs typeface="B Zar" panose="00000400000000000000" pitchFamily="2" charset="-78"/>
              </a:rPr>
              <a:t>منشاء  </a:t>
            </a:r>
            <a:r>
              <a:rPr lang="fa-IR" sz="2800" b="1" dirty="0">
                <a:solidFill>
                  <a:prstClr val="black">
                    <a:lumMod val="85000"/>
                    <a:lumOff val="15000"/>
                  </a:prstClr>
                </a:solidFill>
                <a:cs typeface="B Zar" panose="00000400000000000000" pitchFamily="2" charset="-78"/>
              </a:rPr>
              <a:t>ایده ها تحریکات حسی هستند . به طور خلاصه در نظر او تمامی ایده ها از حس و تأمل ناشی می شوند و ریشه در تجربه حسی جهان خارج دارند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428572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برکلی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lstStyle/>
          <a:p>
            <a:pPr marL="0" lvl="0" indent="0" algn="just" rtl="1">
              <a:lnSpc>
                <a:spcPct val="150000"/>
              </a:lnSpc>
              <a:spcBef>
                <a:spcPts val="3000"/>
              </a:spcBef>
              <a:spcAft>
                <a:spcPts val="1000"/>
              </a:spcAft>
              <a:buClr>
                <a:srgbClr val="83992A"/>
              </a:buClr>
              <a:buNone/>
            </a:pPr>
            <a:r>
              <a:rPr lang="fa-IR" b="1" dirty="0">
                <a:solidFill>
                  <a:prstClr val="black">
                    <a:lumMod val="85000"/>
                    <a:lumOff val="15000"/>
                  </a:prstClr>
                </a:solidFill>
                <a:ea typeface="Calibri"/>
                <a:cs typeface="B Zar" panose="00000400000000000000" pitchFamily="2" charset="-78"/>
              </a:rPr>
              <a:t>به واقعیت خارجی چندان اثری نمی داد و فقط آن را یک برداشت ذهنی می دانست . به همین جهت بودن را مورد ادراک قرار گرفتن می دانست . </a:t>
            </a:r>
            <a:endParaRPr lang="fa-IR" b="1" dirty="0" smtClean="0">
              <a:solidFill>
                <a:prstClr val="black">
                  <a:lumMod val="85000"/>
                  <a:lumOff val="15000"/>
                </a:prstClr>
              </a:solidFill>
              <a:ea typeface="Calibri"/>
              <a:cs typeface="B Zar" panose="00000400000000000000" pitchFamily="2" charset="-78"/>
            </a:endParaRPr>
          </a:p>
          <a:p>
            <a:pPr marL="0" lvl="0" indent="0" algn="just" rtl="1">
              <a:lnSpc>
                <a:spcPct val="150000"/>
              </a:lnSpc>
              <a:spcBef>
                <a:spcPts val="3000"/>
              </a:spcBef>
              <a:spcAft>
                <a:spcPts val="1000"/>
              </a:spcAft>
              <a:buClr>
                <a:srgbClr val="83992A"/>
              </a:buClr>
              <a:buNone/>
            </a:pPr>
            <a:r>
              <a:rPr lang="fa-IR" b="1" dirty="0" smtClean="0">
                <a:solidFill>
                  <a:prstClr val="black">
                    <a:lumMod val="85000"/>
                    <a:lumOff val="15000"/>
                  </a:prstClr>
                </a:solidFill>
                <a:ea typeface="Calibri"/>
                <a:cs typeface="B Zar" panose="00000400000000000000" pitchFamily="2" charset="-78"/>
              </a:rPr>
              <a:t>به </a:t>
            </a:r>
            <a:r>
              <a:rPr lang="fa-IR" b="1" dirty="0">
                <a:solidFill>
                  <a:prstClr val="black">
                    <a:lumMod val="85000"/>
                    <a:lumOff val="15000"/>
                  </a:prstClr>
                </a:solidFill>
                <a:ea typeface="Calibri"/>
                <a:cs typeface="B Zar" panose="00000400000000000000" pitchFamily="2" charset="-78"/>
              </a:rPr>
              <a:t>مطالعات تجربی در مورد محدودیت ها ی بینایی و ادراک فاصله نیز اقدام کرد .</a:t>
            </a:r>
            <a:endParaRPr lang="en-US" b="1" dirty="0">
              <a:solidFill>
                <a:prstClr val="black">
                  <a:lumMod val="85000"/>
                  <a:lumOff val="15000"/>
                </a:prstClr>
              </a:solidFill>
              <a:ea typeface="Calibri"/>
              <a:cs typeface="B Zar" panose="00000400000000000000" pitchFamily="2" charset="-78"/>
            </a:endParaRPr>
          </a:p>
          <a:p>
            <a:pPr algn="r" rtl="1">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3833227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ln>
                  <a:noFill/>
                </a:ln>
                <a:solidFill>
                  <a:srgbClr val="C00000"/>
                </a:solidFill>
                <a:effectLst>
                  <a:outerShdw blurRad="38100" dist="38100" dir="2700000" algn="tl">
                    <a:srgbClr val="000000">
                      <a:alpha val="43137"/>
                    </a:srgbClr>
                  </a:outerShdw>
                </a:effectLst>
                <a:cs typeface="2  Titr" pitchFamily="2" charset="-78"/>
              </a:rPr>
              <a:t>هیوم</a:t>
            </a:r>
            <a:endParaRPr lang="en-US" dirty="0">
              <a:solidFill>
                <a:srgbClr val="C00000"/>
              </a:solidFill>
            </a:endParaRPr>
          </a:p>
        </p:txBody>
      </p:sp>
      <p:sp>
        <p:nvSpPr>
          <p:cNvPr id="3" name="Content Placeholder 2"/>
          <p:cNvSpPr>
            <a:spLocks noGrp="1"/>
          </p:cNvSpPr>
          <p:nvPr>
            <p:ph idx="1"/>
          </p:nvPr>
        </p:nvSpPr>
        <p:spPr/>
        <p:txBody>
          <a:bodyPr/>
          <a:lstStyle/>
          <a:p>
            <a:pPr marL="0" lvl="0" indent="0" algn="just" rtl="1">
              <a:lnSpc>
                <a:spcPct val="115000"/>
              </a:lnSpc>
              <a:spcBef>
                <a:spcPts val="3000"/>
              </a:spcBef>
              <a:spcAft>
                <a:spcPts val="1000"/>
              </a:spcAft>
              <a:buClr>
                <a:srgbClr val="83992A"/>
              </a:buClr>
              <a:buNone/>
            </a:pPr>
            <a:r>
              <a:rPr lang="fa-IR" b="1" dirty="0">
                <a:solidFill>
                  <a:prstClr val="black">
                    <a:lumMod val="85000"/>
                    <a:lumOff val="15000"/>
                  </a:prstClr>
                </a:solidFill>
                <a:ea typeface="Calibri"/>
                <a:cs typeface="B Zar" panose="00000400000000000000" pitchFamily="2" charset="-78"/>
              </a:rPr>
              <a:t>از انجایی که هیوم مطالعات خود را در علمی به نام انسان خلاصه می کرد ، می توان این بررسی ها را سرآغازی دیگر در روانشناسی قلمداد کرد </a:t>
            </a:r>
            <a:r>
              <a:rPr lang="fa-IR" b="1" dirty="0" smtClean="0">
                <a:solidFill>
                  <a:prstClr val="black">
                    <a:lumMod val="85000"/>
                    <a:lumOff val="15000"/>
                  </a:prstClr>
                </a:solidFill>
                <a:ea typeface="Calibri"/>
                <a:cs typeface="B Zar" panose="00000400000000000000" pitchFamily="2" charset="-78"/>
              </a:rPr>
              <a:t>.</a:t>
            </a:r>
          </a:p>
          <a:p>
            <a:pPr marL="0" lvl="0" indent="0" algn="just" rtl="1">
              <a:lnSpc>
                <a:spcPct val="115000"/>
              </a:lnSpc>
              <a:spcBef>
                <a:spcPts val="3000"/>
              </a:spcBef>
              <a:spcAft>
                <a:spcPts val="1000"/>
              </a:spcAft>
              <a:buClr>
                <a:srgbClr val="83992A"/>
              </a:buClr>
              <a:buNone/>
            </a:pPr>
            <a:r>
              <a:rPr lang="fa-IR" b="1" dirty="0" smtClean="0">
                <a:solidFill>
                  <a:prstClr val="black">
                    <a:lumMod val="85000"/>
                    <a:lumOff val="15000"/>
                  </a:prstClr>
                </a:solidFill>
                <a:ea typeface="Calibri"/>
                <a:cs typeface="B Zar" panose="00000400000000000000" pitchFamily="2" charset="-78"/>
              </a:rPr>
              <a:t> </a:t>
            </a:r>
            <a:r>
              <a:rPr lang="fa-IR" b="1" dirty="0">
                <a:solidFill>
                  <a:prstClr val="black">
                    <a:lumMod val="85000"/>
                    <a:lumOff val="15000"/>
                  </a:prstClr>
                </a:solidFill>
                <a:ea typeface="Calibri"/>
                <a:cs typeface="B Zar" panose="00000400000000000000" pitchFamily="2" charset="-78"/>
              </a:rPr>
              <a:t>در این راستا به نظر او ما می توانیم بوسیله فهم صفات و حالات موجودات انسانی ، مطلبی مهم درباره ماهیت شناسایی و معرفتی که آدمیان دارند به دست آوریم .</a:t>
            </a:r>
            <a:endParaRPr lang="en-US" b="1" dirty="0">
              <a:solidFill>
                <a:prstClr val="black">
                  <a:lumMod val="85000"/>
                  <a:lumOff val="15000"/>
                </a:prstClr>
              </a:solidFill>
              <a:ea typeface="Calibri"/>
              <a:cs typeface="B Zar" panose="00000400000000000000" pitchFamily="2" charset="-78"/>
            </a:endParaRP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70724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927100"/>
            <a:ext cx="9372600" cy="629692"/>
          </a:xfrm>
        </p:spPr>
        <p:txBody>
          <a:bodyPr>
            <a:normAutofit fontScale="90000"/>
          </a:bodyPr>
          <a:lstStyle/>
          <a:p>
            <a:r>
              <a:rPr lang="fa-IR" sz="4800" b="1" dirty="0" smtClean="0">
                <a:solidFill>
                  <a:srgbClr val="C00000"/>
                </a:solidFill>
                <a:cs typeface="B Zar" panose="00000400000000000000" pitchFamily="2" charset="-78"/>
              </a:rPr>
              <a:t>آغاز روانشناسی</a:t>
            </a:r>
            <a:endParaRPr lang="fa-IR" sz="4800" b="1" dirty="0">
              <a:solidFill>
                <a:srgbClr val="C00000"/>
              </a:solidFill>
              <a:cs typeface="B Zar" panose="00000400000000000000" pitchFamily="2" charset="-78"/>
            </a:endParaRPr>
          </a:p>
        </p:txBody>
      </p:sp>
      <p:sp>
        <p:nvSpPr>
          <p:cNvPr id="3" name="Content Placeholder 2"/>
          <p:cNvSpPr>
            <a:spLocks noGrp="1"/>
          </p:cNvSpPr>
          <p:nvPr>
            <p:ph idx="1"/>
          </p:nvPr>
        </p:nvSpPr>
        <p:spPr>
          <a:xfrm>
            <a:off x="787400" y="2120900"/>
            <a:ext cx="10553700" cy="4116413"/>
          </a:xfrm>
        </p:spPr>
        <p:txBody>
          <a:bodyPr>
            <a:normAutofit/>
          </a:bodyPr>
          <a:lstStyle/>
          <a:p>
            <a:pPr marL="0" indent="0" algn="r" rtl="1">
              <a:lnSpc>
                <a:spcPct val="150000"/>
              </a:lnSpc>
              <a:buNone/>
              <a:tabLst>
                <a:tab pos="457200" algn="l"/>
              </a:tabLst>
            </a:pPr>
            <a:endParaRPr lang="fa-IR" sz="3200" b="1" dirty="0" smtClean="0">
              <a:cs typeface="B Zar" panose="00000400000000000000" pitchFamily="2" charset="-78"/>
            </a:endParaRPr>
          </a:p>
          <a:p>
            <a:pPr marL="0" indent="0" algn="r" rtl="1">
              <a:lnSpc>
                <a:spcPct val="150000"/>
              </a:lnSpc>
              <a:buNone/>
              <a:tabLst>
                <a:tab pos="457200" algn="l"/>
              </a:tabLst>
            </a:pPr>
            <a:r>
              <a:rPr lang="fa-IR" sz="3200" b="1" dirty="0" smtClean="0">
                <a:cs typeface="B Zar" panose="00000400000000000000" pitchFamily="2" charset="-78"/>
              </a:rPr>
              <a:t>در تاریخ ، بررسی موضوعات به شکلی که هم اکنون وجود دارند را </a:t>
            </a:r>
            <a:r>
              <a:rPr lang="fa-IR" sz="3200" b="1" dirty="0" smtClean="0">
                <a:solidFill>
                  <a:srgbClr val="00B0F0"/>
                </a:solidFill>
                <a:effectLst>
                  <a:outerShdw blurRad="38100" dist="38100" dir="2700000" algn="tl">
                    <a:srgbClr val="000000">
                      <a:alpha val="43137"/>
                    </a:srgbClr>
                  </a:outerShdw>
                </a:effectLst>
                <a:cs typeface="B Zar" panose="00000400000000000000" pitchFamily="2" charset="-78"/>
              </a:rPr>
              <a:t>حال گرایی </a:t>
            </a:r>
            <a:r>
              <a:rPr lang="fa-IR" sz="3200" b="1" dirty="0" smtClean="0">
                <a:cs typeface="B Zar" panose="00000400000000000000" pitchFamily="2" charset="-78"/>
              </a:rPr>
              <a:t>می نامند.</a:t>
            </a:r>
          </a:p>
          <a:p>
            <a:pPr marL="0" indent="0" algn="r" rtl="1">
              <a:lnSpc>
                <a:spcPct val="150000"/>
              </a:lnSpc>
              <a:buNone/>
              <a:tabLst>
                <a:tab pos="457200" algn="l"/>
              </a:tabLst>
            </a:pPr>
            <a:r>
              <a:rPr lang="fa-IR" sz="3200" b="1" dirty="0" smtClean="0">
                <a:cs typeface="B Zar" panose="00000400000000000000" pitchFamily="2" charset="-78"/>
              </a:rPr>
              <a:t> همچنین مطالعه وقایع گذشته به خاطر خود وقایع را </a:t>
            </a:r>
            <a:r>
              <a:rPr lang="fa-IR" sz="3200" b="1" dirty="0">
                <a:solidFill>
                  <a:srgbClr val="00B0F0"/>
                </a:solidFill>
                <a:effectLst>
                  <a:outerShdw blurRad="38100" dist="38100" dir="2700000" algn="tl">
                    <a:srgbClr val="000000">
                      <a:alpha val="43137"/>
                    </a:srgbClr>
                  </a:outerShdw>
                </a:effectLst>
                <a:cs typeface="B Zar" panose="00000400000000000000" pitchFamily="2" charset="-78"/>
              </a:rPr>
              <a:t>تاریخ گرایی </a:t>
            </a:r>
            <a:r>
              <a:rPr lang="fa-IR" sz="3200" b="1" dirty="0" smtClean="0">
                <a:cs typeface="B Zar" panose="00000400000000000000" pitchFamily="2" charset="-78"/>
              </a:rPr>
              <a:t>می نامند.</a:t>
            </a:r>
          </a:p>
        </p:txBody>
      </p:sp>
    </p:spTree>
    <p:extLst>
      <p:ext uri="{BB962C8B-B14F-4D97-AF65-F5344CB8AC3E}">
        <p14:creationId xmlns:p14="http://schemas.microsoft.com/office/powerpoint/2010/main" val="112829919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b="1" dirty="0">
                <a:ln>
                  <a:noFill/>
                </a:ln>
                <a:solidFill>
                  <a:srgbClr val="C00000"/>
                </a:solidFill>
                <a:effectLst>
                  <a:outerShdw blurRad="38100" dist="38100" dir="2700000" algn="tl">
                    <a:srgbClr val="000000">
                      <a:alpha val="43137"/>
                    </a:srgbClr>
                  </a:outerShdw>
                </a:effectLst>
                <a:cs typeface="B Zar" panose="00000400000000000000" pitchFamily="2" charset="-78"/>
              </a:rPr>
              <a:t>هارتلی</a:t>
            </a:r>
            <a:endParaRPr lang="en-US" dirty="0">
              <a:solidFill>
                <a:srgbClr val="C00000"/>
              </a:solidFill>
            </a:endParaRPr>
          </a:p>
        </p:txBody>
      </p:sp>
      <p:sp>
        <p:nvSpPr>
          <p:cNvPr id="3" name="Content Placeholder 2"/>
          <p:cNvSpPr>
            <a:spLocks noGrp="1"/>
          </p:cNvSpPr>
          <p:nvPr>
            <p:ph idx="1"/>
          </p:nvPr>
        </p:nvSpPr>
        <p:spPr/>
        <p:txBody>
          <a:bodyPr>
            <a:noAutofit/>
          </a:bodyPr>
          <a:lstStyle/>
          <a:p>
            <a:pPr marL="0" lvl="0" indent="0" algn="just" rtl="1">
              <a:lnSpc>
                <a:spcPct val="200000"/>
              </a:lnSpc>
              <a:spcBef>
                <a:spcPts val="1200"/>
              </a:spcBef>
              <a:spcAft>
                <a:spcPts val="1000"/>
              </a:spcAft>
              <a:buClr>
                <a:srgbClr val="83992A"/>
              </a:buClr>
              <a:buNone/>
            </a:pPr>
            <a:r>
              <a:rPr lang="fa-IR" b="1" dirty="0" smtClean="0">
                <a:solidFill>
                  <a:prstClr val="black">
                    <a:lumMod val="85000"/>
                    <a:lumOff val="15000"/>
                  </a:prstClr>
                </a:solidFill>
                <a:ea typeface="Calibri"/>
                <a:cs typeface="B Zar" panose="00000400000000000000" pitchFamily="2" charset="-78"/>
              </a:rPr>
              <a:t>اثر </a:t>
            </a:r>
            <a:r>
              <a:rPr lang="fa-IR" b="1" dirty="0">
                <a:solidFill>
                  <a:prstClr val="black">
                    <a:lumMod val="85000"/>
                    <a:lumOff val="15000"/>
                  </a:prstClr>
                </a:solidFill>
                <a:ea typeface="Calibri"/>
                <a:cs typeface="B Zar" panose="00000400000000000000" pitchFamily="2" charset="-78"/>
              </a:rPr>
              <a:t>بزرگ خود را یعنی « مشاهداتی در مورد انسان » نوشت . درقسمت اول این کتاب به انسان اختصاص یافته است که در واقع مشارکت هارتلی در روانشناسی را نشان می دهد </a:t>
            </a:r>
            <a:r>
              <a:rPr lang="fa-IR" b="1" dirty="0" smtClean="0">
                <a:solidFill>
                  <a:prstClr val="black">
                    <a:lumMod val="85000"/>
                    <a:lumOff val="15000"/>
                  </a:prstClr>
                </a:solidFill>
                <a:ea typeface="Calibri"/>
                <a:cs typeface="B Zar" panose="00000400000000000000" pitchFamily="2" charset="-78"/>
              </a:rPr>
              <a:t>.</a:t>
            </a:r>
          </a:p>
          <a:p>
            <a:pPr marL="0" lvl="0" indent="0" algn="just" rtl="1">
              <a:lnSpc>
                <a:spcPct val="200000"/>
              </a:lnSpc>
              <a:spcBef>
                <a:spcPts val="1200"/>
              </a:spcBef>
              <a:spcAft>
                <a:spcPts val="1000"/>
              </a:spcAft>
              <a:buClr>
                <a:srgbClr val="83992A"/>
              </a:buClr>
              <a:buNone/>
            </a:pPr>
            <a:r>
              <a:rPr lang="fa-IR" b="1" dirty="0" smtClean="0">
                <a:solidFill>
                  <a:prstClr val="black">
                    <a:lumMod val="85000"/>
                    <a:lumOff val="15000"/>
                  </a:prstClr>
                </a:solidFill>
                <a:ea typeface="Calibri"/>
                <a:cs typeface="B Zar" panose="00000400000000000000" pitchFamily="2" charset="-78"/>
              </a:rPr>
              <a:t> </a:t>
            </a:r>
            <a:r>
              <a:rPr lang="fa-IR" b="1" dirty="0">
                <a:solidFill>
                  <a:prstClr val="black">
                    <a:lumMod val="85000"/>
                    <a:lumOff val="15000"/>
                  </a:prstClr>
                </a:solidFill>
                <a:ea typeface="Calibri"/>
                <a:cs typeface="B Zar" panose="00000400000000000000" pitchFamily="2" charset="-78"/>
              </a:rPr>
              <a:t>بنظر هارتلی تجارب حسی باعث ارتعاش هایی اعصاب می شود که این ارتعاشات تأثرات نامیده می شوند.</a:t>
            </a:r>
          </a:p>
          <a:p>
            <a:pPr marL="0" lvl="0" indent="0" algn="just" rtl="1">
              <a:lnSpc>
                <a:spcPct val="200000"/>
              </a:lnSpc>
              <a:spcBef>
                <a:spcPts val="1200"/>
              </a:spcBef>
              <a:spcAft>
                <a:spcPts val="1000"/>
              </a:spcAft>
              <a:buClr>
                <a:srgbClr val="83992A"/>
              </a:buClr>
              <a:buNone/>
            </a:pPr>
            <a:r>
              <a:rPr lang="fa-IR" b="1" dirty="0">
                <a:solidFill>
                  <a:prstClr val="black">
                    <a:lumMod val="85000"/>
                    <a:lumOff val="15000"/>
                  </a:prstClr>
                </a:solidFill>
                <a:ea typeface="Calibri"/>
                <a:cs typeface="B Zar" panose="00000400000000000000" pitchFamily="2" charset="-78"/>
              </a:rPr>
              <a:t>.</a:t>
            </a:r>
          </a:p>
          <a:p>
            <a:pPr marL="0" lvl="0" indent="0" algn="just" rtl="1">
              <a:lnSpc>
                <a:spcPct val="200000"/>
              </a:lnSpc>
              <a:spcBef>
                <a:spcPts val="1200"/>
              </a:spcBef>
              <a:spcAft>
                <a:spcPts val="1000"/>
              </a:spcAft>
              <a:buClr>
                <a:srgbClr val="83992A"/>
              </a:buClr>
              <a:buNone/>
            </a:pPr>
            <a:endParaRPr lang="en-US" b="1" dirty="0">
              <a:solidFill>
                <a:prstClr val="black">
                  <a:lumMod val="85000"/>
                  <a:lumOff val="15000"/>
                </a:prstClr>
              </a:solidFill>
              <a:ea typeface="Calibri"/>
              <a:cs typeface="B Zar" panose="00000400000000000000" pitchFamily="2" charset="-78"/>
            </a:endParaRP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32342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ln>
                  <a:noFill/>
                </a:ln>
                <a:solidFill>
                  <a:srgbClr val="C00000"/>
                </a:solidFill>
                <a:effectLst>
                  <a:outerShdw blurRad="38100" dist="38100" dir="2700000" algn="tl">
                    <a:srgbClr val="000000">
                      <a:alpha val="43137"/>
                    </a:srgbClr>
                  </a:outerShdw>
                </a:effectLst>
                <a:cs typeface="2  Titr" pitchFamily="2" charset="-78"/>
              </a:rPr>
              <a:t>اگوست کنت</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lvl="0" indent="0" algn="just" rtl="1">
              <a:lnSpc>
                <a:spcPct val="150000"/>
              </a:lnSpc>
              <a:buClr>
                <a:srgbClr val="83992A"/>
              </a:buClr>
              <a:buNone/>
            </a:pPr>
            <a:r>
              <a:rPr lang="fa-IR" b="1" dirty="0">
                <a:solidFill>
                  <a:prstClr val="black">
                    <a:lumMod val="85000"/>
                    <a:lumOff val="15000"/>
                  </a:prstClr>
                </a:solidFill>
                <a:cs typeface="B Zar" panose="00000400000000000000" pitchFamily="2" charset="-78"/>
              </a:rPr>
              <a:t>بنیانگذار جامعه شناسی نوین و واضع فلسفه اثبات گرایی بود. فلسفه اثبات گرایی او از دو بنیان اساسی روشن تشکیل یافته بود : </a:t>
            </a:r>
            <a:endParaRPr lang="fa-IR" b="1" dirty="0" smtClean="0">
              <a:solidFill>
                <a:prstClr val="black">
                  <a:lumMod val="85000"/>
                  <a:lumOff val="15000"/>
                </a:prstClr>
              </a:solidFill>
              <a:cs typeface="B Zar" panose="00000400000000000000" pitchFamily="2" charset="-78"/>
            </a:endParaRPr>
          </a:p>
          <a:p>
            <a:pPr marL="0" lvl="0" indent="0" algn="just" rtl="1">
              <a:lnSpc>
                <a:spcPct val="150000"/>
              </a:lnSpc>
              <a:buClr>
                <a:srgbClr val="83992A"/>
              </a:buClr>
              <a:buNone/>
            </a:pPr>
            <a:r>
              <a:rPr lang="fa-IR" b="1" dirty="0" smtClean="0">
                <a:solidFill>
                  <a:prstClr val="black">
                    <a:lumMod val="85000"/>
                    <a:lumOff val="15000"/>
                  </a:prstClr>
                </a:solidFill>
                <a:cs typeface="B Zar" panose="00000400000000000000" pitchFamily="2" charset="-78"/>
              </a:rPr>
              <a:t>1- </a:t>
            </a:r>
            <a:r>
              <a:rPr lang="fa-IR" b="1" dirty="0">
                <a:solidFill>
                  <a:prstClr val="black">
                    <a:lumMod val="85000"/>
                    <a:lumOff val="15000"/>
                  </a:prstClr>
                </a:solidFill>
                <a:cs typeface="B Zar" panose="00000400000000000000" pitchFamily="2" charset="-78"/>
              </a:rPr>
              <a:t>موضوعاتی که قابل مشاهده هستند می توانند مورد بررسی علمی قرار </a:t>
            </a:r>
            <a:r>
              <a:rPr lang="fa-IR" b="1" dirty="0" smtClean="0">
                <a:solidFill>
                  <a:prstClr val="black">
                    <a:lumMod val="85000"/>
                    <a:lumOff val="15000"/>
                  </a:prstClr>
                </a:solidFill>
                <a:cs typeface="B Zar" panose="00000400000000000000" pitchFamily="2" charset="-78"/>
              </a:rPr>
              <a:t>گیرند</a:t>
            </a:r>
          </a:p>
          <a:p>
            <a:pPr marL="0" lvl="0" indent="0" algn="just" rtl="1">
              <a:lnSpc>
                <a:spcPct val="150000"/>
              </a:lnSpc>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2- استفاده از روش های علوم فیزیکی در بوجود آوردن علم تاریخ و علوم رفتار اجتماعی انسان </a:t>
            </a:r>
            <a:r>
              <a:rPr lang="fa-IR" b="1" dirty="0" smtClean="0">
                <a:solidFill>
                  <a:prstClr val="black">
                    <a:lumMod val="85000"/>
                    <a:lumOff val="15000"/>
                  </a:prstClr>
                </a:solidFill>
                <a:cs typeface="B Zar" panose="00000400000000000000" pitchFamily="2" charset="-78"/>
              </a:rPr>
              <a:t>از </a:t>
            </a:r>
            <a:r>
              <a:rPr lang="fa-IR" b="1" dirty="0">
                <a:solidFill>
                  <a:prstClr val="black">
                    <a:lumMod val="85000"/>
                    <a:lumOff val="15000"/>
                  </a:prstClr>
                </a:solidFill>
                <a:cs typeface="B Zar" panose="00000400000000000000" pitchFamily="2" charset="-78"/>
              </a:rPr>
              <a:t>نظر او سلسله مراتب علوم به ترتیب به وجود امدن و از پایه به جامع به این ترتیب هستند: ریاضیات ، نجوم ، فیزیک، شیمی ، فیزیولژی، زیست شناسی و جامعه شناسی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414565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ln>
                  <a:noFill/>
                </a:ln>
                <a:solidFill>
                  <a:srgbClr val="C00000"/>
                </a:solidFill>
                <a:effectLst>
                  <a:outerShdw blurRad="38100" dist="38100" dir="2700000" algn="tl">
                    <a:srgbClr val="000000">
                      <a:alpha val="43137"/>
                    </a:srgbClr>
                  </a:outerShdw>
                </a:effectLst>
                <a:cs typeface="B Zar" panose="00000400000000000000" pitchFamily="2" charset="-78"/>
              </a:rPr>
              <a:t>اسپینوزا</a:t>
            </a:r>
            <a:endParaRPr lang="en-US" sz="48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5400"/>
              </a:spcBef>
              <a:buClr>
                <a:srgbClr val="83992A"/>
              </a:buClr>
              <a:buNone/>
            </a:pPr>
            <a:r>
              <a:rPr lang="fa-IR" sz="2800" b="1" dirty="0" smtClean="0">
                <a:solidFill>
                  <a:prstClr val="black">
                    <a:lumMod val="85000"/>
                    <a:lumOff val="15000"/>
                  </a:prstClr>
                </a:solidFill>
                <a:cs typeface="B Zar" panose="00000400000000000000" pitchFamily="2" charset="-78"/>
              </a:rPr>
              <a:t>از </a:t>
            </a:r>
            <a:r>
              <a:rPr lang="fa-IR" sz="2800" b="1" dirty="0">
                <a:solidFill>
                  <a:prstClr val="black">
                    <a:lumMod val="85000"/>
                    <a:lumOff val="15000"/>
                  </a:prstClr>
                </a:solidFill>
                <a:cs typeface="B Zar" panose="00000400000000000000" pitchFamily="2" charset="-78"/>
              </a:rPr>
              <a:t>دیدگاه باروخ اسپینوزا  بزرگترین و مهمترین انگیزه رفتار انسانی جلب لذت و دفع درد است . او در مورد هیجان ها نیز کار کرد و بر اساس ترکیب هیجانات پایه به وجود درد است </a:t>
            </a:r>
            <a:r>
              <a:rPr lang="fa-IR" sz="2800" b="1" dirty="0" smtClean="0">
                <a:solidFill>
                  <a:prstClr val="black">
                    <a:lumMod val="85000"/>
                    <a:lumOff val="15000"/>
                  </a:prstClr>
                </a:solidFill>
                <a:cs typeface="B Zar" panose="00000400000000000000" pitchFamily="2" charset="-78"/>
              </a:rPr>
              <a:t>.</a:t>
            </a:r>
          </a:p>
          <a:p>
            <a:pPr marL="0" lvl="0" indent="0" algn="just" rtl="1">
              <a:spcBef>
                <a:spcPts val="5400"/>
              </a:spcBef>
              <a:buClr>
                <a:srgbClr val="83992A"/>
              </a:buClr>
              <a:buNone/>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او در مورد هیجان ها نیز کار کرد و بر اساس ترکیب هیجانات پایه به وجود 48 هیجان دیگر معتقد شد . او علاوه بر هیجان به شورها نیز اعتقاد داشت .</a:t>
            </a:r>
          </a:p>
        </p:txBody>
      </p:sp>
    </p:spTree>
    <p:extLst>
      <p:ext uri="{BB962C8B-B14F-4D97-AF65-F5344CB8AC3E}">
        <p14:creationId xmlns:p14="http://schemas.microsoft.com/office/powerpoint/2010/main" val="2258803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ln>
                  <a:noFill/>
                </a:ln>
                <a:solidFill>
                  <a:srgbClr val="C00000"/>
                </a:solidFill>
                <a:effectLst>
                  <a:outerShdw blurRad="38100" dist="38100" dir="2700000" algn="tl">
                    <a:srgbClr val="000000">
                      <a:alpha val="43137"/>
                    </a:srgbClr>
                  </a:outerShdw>
                </a:effectLst>
                <a:cs typeface="B Zar" panose="00000400000000000000" pitchFamily="2" charset="-78"/>
              </a:rPr>
              <a:t>ایمانوئل کانت</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marL="0" lvl="0" indent="0" algn="just" rtl="1">
              <a:lnSpc>
                <a:spcPct val="150000"/>
              </a:lnSpc>
              <a:spcBef>
                <a:spcPts val="5400"/>
              </a:spcBef>
              <a:buClr>
                <a:srgbClr val="83992A"/>
              </a:buClr>
              <a:buNone/>
            </a:pPr>
            <a:r>
              <a:rPr lang="fa-IR" b="1" dirty="0" smtClean="0">
                <a:solidFill>
                  <a:prstClr val="black">
                    <a:lumMod val="85000"/>
                    <a:lumOff val="15000"/>
                  </a:prstClr>
                </a:solidFill>
                <a:cs typeface="B Zar" panose="00000400000000000000" pitchFamily="2" charset="-78"/>
              </a:rPr>
              <a:t>فیلسوف </a:t>
            </a:r>
            <a:r>
              <a:rPr lang="fa-IR" b="1" dirty="0">
                <a:solidFill>
                  <a:prstClr val="black">
                    <a:lumMod val="85000"/>
                    <a:lumOff val="15000"/>
                  </a:prstClr>
                </a:solidFill>
                <a:cs typeface="B Zar" panose="00000400000000000000" pitchFamily="2" charset="-78"/>
              </a:rPr>
              <a:t>عقل گرای آلمانی بود که عمده سعی او مقابله با فلسفه های دکارت ، برکلی و هیوم بود . </a:t>
            </a:r>
            <a:endParaRPr lang="fa-IR" b="1" dirty="0" smtClean="0">
              <a:solidFill>
                <a:prstClr val="black">
                  <a:lumMod val="85000"/>
                  <a:lumOff val="15000"/>
                </a:prstClr>
              </a:solidFill>
              <a:cs typeface="B Zar" panose="00000400000000000000" pitchFamily="2" charset="-78"/>
            </a:endParaRPr>
          </a:p>
          <a:p>
            <a:pPr marL="0" lvl="0" indent="0" algn="just" rtl="1">
              <a:lnSpc>
                <a:spcPct val="150000"/>
              </a:lnSpc>
              <a:spcBef>
                <a:spcPts val="5400"/>
              </a:spcBef>
              <a:buClr>
                <a:srgbClr val="83992A"/>
              </a:buClr>
              <a:buNone/>
            </a:pPr>
            <a:r>
              <a:rPr lang="fa-IR" b="1" dirty="0" smtClean="0">
                <a:solidFill>
                  <a:prstClr val="black">
                    <a:lumMod val="85000"/>
                    <a:lumOff val="15000"/>
                  </a:prstClr>
                </a:solidFill>
                <a:cs typeface="B Zar" panose="00000400000000000000" pitchFamily="2" charset="-78"/>
              </a:rPr>
              <a:t>او </a:t>
            </a:r>
            <a:r>
              <a:rPr lang="fa-IR" b="1" dirty="0">
                <a:solidFill>
                  <a:prstClr val="black">
                    <a:lumMod val="85000"/>
                    <a:lumOff val="15000"/>
                  </a:prstClr>
                </a:solidFill>
                <a:cs typeface="B Zar" panose="00000400000000000000" pitchFamily="2" charset="-78"/>
              </a:rPr>
              <a:t>باور داشت که تمام معلومات ما از راه حواس حاصل نمی شود . او اعتقاد به وجود مقولات عقلی اولیه را که ذاتی هستند ، را مطرح کرد. این مقولات عقلی اولیه ، تجربه عینی را طوری تغییر می دهند که معنی دارتر باشند.</a:t>
            </a:r>
          </a:p>
          <a:p>
            <a:pPr algn="r" rtl="1">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2454189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336800"/>
            <a:ext cx="6815669" cy="1049864"/>
          </a:xfrm>
        </p:spPr>
        <p:txBody>
          <a:bodyPr/>
          <a:lstStyle/>
          <a:p>
            <a:pPr lvl="0">
              <a:lnSpc>
                <a:spcPct val="200000"/>
              </a:lnSpc>
              <a:spcBef>
                <a:spcPct val="20000"/>
              </a:spcBef>
              <a:spcAft>
                <a:spcPts val="600"/>
              </a:spcAft>
            </a:pPr>
            <a:r>
              <a:rPr lang="fa-IR" sz="6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
            </a:r>
            <a:br>
              <a:rPr lang="fa-IR" sz="6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br>
            <a:r>
              <a:rPr lang="fa-IR" sz="6600" b="1" spc="50" dirty="0" smtClean="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پنجم</a:t>
            </a:r>
            <a:endParaRPr lang="en-US" dirty="0"/>
          </a:p>
        </p:txBody>
      </p:sp>
      <p:sp>
        <p:nvSpPr>
          <p:cNvPr id="3" name="Subtitle 2"/>
          <p:cNvSpPr>
            <a:spLocks noGrp="1"/>
          </p:cNvSpPr>
          <p:nvPr>
            <p:ph type="subTitle" idx="1"/>
          </p:nvPr>
        </p:nvSpPr>
        <p:spPr/>
        <p:txBody>
          <a:bodyPr>
            <a:normAutofit fontScale="77500" lnSpcReduction="20000"/>
          </a:bodyPr>
          <a:lstStyle/>
          <a:p>
            <a:pPr lvl="0">
              <a:lnSpc>
                <a:spcPct val="150000"/>
              </a:lnSpc>
              <a:buClr>
                <a:srgbClr val="83992A"/>
              </a:buClr>
            </a:pPr>
            <a:r>
              <a:rPr lang="fa-IR" sz="6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پایه های زیست شناختی علم روانشناسی </a:t>
            </a:r>
            <a:endParaRPr lang="fa-IR" sz="4200" dirty="0">
              <a:solidFill>
                <a:prstClr val="black"/>
              </a:solidFill>
              <a:cs typeface="2  Nazanin" pitchFamily="2" charset="-78"/>
            </a:endParaRPr>
          </a:p>
          <a:p>
            <a:endParaRPr lang="en-US" dirty="0"/>
          </a:p>
        </p:txBody>
      </p:sp>
    </p:spTree>
    <p:extLst>
      <p:ext uri="{BB962C8B-B14F-4D97-AF65-F5344CB8AC3E}">
        <p14:creationId xmlns:p14="http://schemas.microsoft.com/office/powerpoint/2010/main" val="2159595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dirty="0">
                <a:solidFill>
                  <a:srgbClr val="00B0F0"/>
                </a:solidFill>
                <a:effectLst>
                  <a:outerShdw blurRad="38100" dist="38100" dir="2700000" algn="tl">
                    <a:srgbClr val="000000">
                      <a:alpha val="43137"/>
                    </a:srgbClr>
                  </a:outerShdw>
                </a:effectLst>
                <a:ea typeface="+mn-ea"/>
                <a:cs typeface="2  Titr" pitchFamily="2" charset="-78"/>
              </a:rPr>
              <a:t>مقدمه:</a:t>
            </a:r>
            <a:endParaRPr lang="en-US" dirty="0"/>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buClr>
                <a:srgbClr val="83992A"/>
              </a:buClr>
              <a:buNone/>
            </a:pPr>
            <a:r>
              <a:rPr lang="fa-IR" sz="4000" b="1" dirty="0">
                <a:solidFill>
                  <a:prstClr val="black">
                    <a:lumMod val="85000"/>
                    <a:lumOff val="15000"/>
                  </a:prstClr>
                </a:solidFill>
                <a:cs typeface="B Zar" panose="00000400000000000000" pitchFamily="2" charset="-78"/>
              </a:rPr>
              <a:t>فلسفه و زیست شناسی از حوزه هایی موثر که به صورت برجسته و مستقیم در به وجود آمدن روان شناسی بوده اند می باشند </a:t>
            </a:r>
            <a:r>
              <a:rPr lang="fa-IR" sz="40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پدر فلسفه جدید غرب یعنی رنه دکارت در بررسی رابطه بین ذهن و بدن یک رابطه واضحی بین فلسفه و زیست شناسی برقرار کرد و نیز فرضیه دو گانه گرایی را به روشنی مطرح کرد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841351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effectLst>
                  <a:outerShdw blurRad="38100" dist="38100" dir="2700000" algn="tl">
                    <a:srgbClr val="000000">
                      <a:alpha val="43137"/>
                    </a:srgbClr>
                  </a:outerShdw>
                </a:effectLst>
                <a:ea typeface="+mn-ea"/>
                <a:cs typeface="B Zar" panose="00000400000000000000" pitchFamily="2" charset="-78"/>
              </a:rPr>
              <a:t>مطالعات علمی مربوط به دستگاه عصبی</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marL="36000" lvl="0" indent="0" algn="just" rtl="1">
              <a:spcBef>
                <a:spcPts val="1200"/>
              </a:spcBef>
              <a:buClr>
                <a:srgbClr val="83992A"/>
              </a:buClr>
              <a:buNone/>
            </a:pPr>
            <a:r>
              <a:rPr lang="fa-IR" sz="3500" b="1" dirty="0">
                <a:solidFill>
                  <a:prstClr val="black">
                    <a:lumMod val="85000"/>
                    <a:lumOff val="15000"/>
                  </a:prstClr>
                </a:solidFill>
                <a:cs typeface="B Zar" panose="00000400000000000000" pitchFamily="2" charset="-78"/>
              </a:rPr>
              <a:t>مطالعات نظامدار نخاع اولین بار به وسیله دکارت آغاز شد </a:t>
            </a:r>
            <a:r>
              <a:rPr lang="fa-IR" sz="3500" b="1" dirty="0" smtClean="0">
                <a:solidFill>
                  <a:prstClr val="black">
                    <a:lumMod val="85000"/>
                    <a:lumOff val="15000"/>
                  </a:prstClr>
                </a:solidFill>
                <a:cs typeface="B Zar" panose="00000400000000000000" pitchFamily="2" charset="-78"/>
              </a:rPr>
              <a:t>.</a:t>
            </a:r>
          </a:p>
          <a:p>
            <a:pPr marL="36000" lvl="0" indent="0" algn="just" rtl="1">
              <a:spcBef>
                <a:spcPts val="1200"/>
              </a:spcBef>
              <a:buClr>
                <a:srgbClr val="83992A"/>
              </a:buClr>
              <a:buNone/>
            </a:pPr>
            <a:r>
              <a:rPr lang="fa-IR" sz="3500" b="1" dirty="0" smtClean="0">
                <a:solidFill>
                  <a:prstClr val="black">
                    <a:lumMod val="85000"/>
                    <a:lumOff val="15000"/>
                  </a:prstClr>
                </a:solidFill>
                <a:cs typeface="B Zar" panose="00000400000000000000" pitchFamily="2" charset="-78"/>
              </a:rPr>
              <a:t> </a:t>
            </a:r>
            <a:r>
              <a:rPr lang="fa-IR" sz="3500" b="1" dirty="0">
                <a:solidFill>
                  <a:prstClr val="black">
                    <a:lumMod val="85000"/>
                    <a:lumOff val="15000"/>
                  </a:prstClr>
                </a:solidFill>
                <a:cs typeface="B Zar" panose="00000400000000000000" pitchFamily="2" charset="-78"/>
              </a:rPr>
              <a:t>به نظر او دستگاه عصبی بدون دخالت اراده به طور خودکار عمل می نماید و اعصاب را مانند لوله ای فرض می کرد که مایع عصبی در داخل آن منجر به حرکت اندام هدف می شد </a:t>
            </a:r>
            <a:r>
              <a:rPr lang="fa-IR" sz="3500" b="1" dirty="0" smtClean="0">
                <a:solidFill>
                  <a:prstClr val="black">
                    <a:lumMod val="85000"/>
                    <a:lumOff val="15000"/>
                  </a:prstClr>
                </a:solidFill>
                <a:cs typeface="B Zar" panose="00000400000000000000" pitchFamily="2" charset="-78"/>
              </a:rPr>
              <a:t>.</a:t>
            </a:r>
          </a:p>
          <a:p>
            <a:pPr marL="36000" lvl="0" indent="0" algn="just" rtl="1">
              <a:spcBef>
                <a:spcPts val="1200"/>
              </a:spcBef>
              <a:buClr>
                <a:srgbClr val="83992A"/>
              </a:buClr>
              <a:buNone/>
            </a:pPr>
            <a:r>
              <a:rPr lang="fa-IR" sz="3500" b="1" dirty="0" smtClean="0">
                <a:solidFill>
                  <a:prstClr val="black">
                    <a:lumMod val="85000"/>
                    <a:lumOff val="15000"/>
                  </a:prstClr>
                </a:solidFill>
                <a:cs typeface="B Zar" panose="00000400000000000000" pitchFamily="2" charset="-78"/>
              </a:rPr>
              <a:t> </a:t>
            </a:r>
            <a:endParaRPr lang="en-US" b="1" dirty="0">
              <a:cs typeface="B Zar" panose="00000400000000000000" pitchFamily="2" charset="-78"/>
            </a:endParaRPr>
          </a:p>
        </p:txBody>
      </p:sp>
    </p:spTree>
    <p:extLst>
      <p:ext uri="{BB962C8B-B14F-4D97-AF65-F5344CB8AC3E}">
        <p14:creationId xmlns:p14="http://schemas.microsoft.com/office/powerpoint/2010/main" val="372255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a:solidFill>
                  <a:srgbClr val="C00000"/>
                </a:solidFill>
                <a:effectLst>
                  <a:outerShdw blurRad="38100" dist="38100" dir="2700000" algn="tl">
                    <a:srgbClr val="000000">
                      <a:alpha val="43137"/>
                    </a:srgbClr>
                  </a:outerShdw>
                </a:effectLst>
                <a:ea typeface="+mn-ea"/>
                <a:cs typeface="B Zar" panose="00000400000000000000" pitchFamily="2" charset="-78"/>
              </a:rPr>
              <a:t>مطالعات علمی مربوط به دستگاه عصبی</a:t>
            </a:r>
            <a:endParaRPr lang="en-US" dirty="0"/>
          </a:p>
        </p:txBody>
      </p:sp>
      <p:sp>
        <p:nvSpPr>
          <p:cNvPr id="3" name="Content Placeholder 2"/>
          <p:cNvSpPr>
            <a:spLocks noGrp="1"/>
          </p:cNvSpPr>
          <p:nvPr>
            <p:ph idx="1"/>
          </p:nvPr>
        </p:nvSpPr>
        <p:spPr/>
        <p:txBody>
          <a:bodyPr>
            <a:normAutofit fontScale="92500" lnSpcReduction="20000"/>
          </a:bodyPr>
          <a:lstStyle/>
          <a:p>
            <a:pPr marL="36000" lvl="0" indent="0" algn="just" rtl="1">
              <a:spcBef>
                <a:spcPts val="1200"/>
              </a:spcBef>
              <a:buClr>
                <a:srgbClr val="83992A"/>
              </a:buClr>
              <a:buNone/>
            </a:pPr>
            <a:r>
              <a:rPr lang="fa-IR" sz="3000" b="1" dirty="0" smtClean="0">
                <a:solidFill>
                  <a:prstClr val="black">
                    <a:lumMod val="85000"/>
                    <a:lumOff val="15000"/>
                  </a:prstClr>
                </a:solidFill>
                <a:cs typeface="B Zar" panose="00000400000000000000" pitchFamily="2" charset="-78"/>
              </a:rPr>
              <a:t>ب</a:t>
            </a:r>
            <a:r>
              <a:rPr lang="fa-IR" sz="3200" b="1" dirty="0">
                <a:solidFill>
                  <a:prstClr val="black">
                    <a:lumMod val="85000"/>
                    <a:lumOff val="15000"/>
                  </a:prstClr>
                </a:solidFill>
                <a:cs typeface="B Zar" panose="00000400000000000000" pitchFamily="2" charset="-78"/>
              </a:rPr>
              <a:t>چارلز بل کالبد شناس و فیزیولوژیست معروف نیز توانست بر اساس یافته های خود از جراحی ها ریشه نخاعی را بر اساس اعمال حرکات ارادی و غیر ارادی تقسیم بندی کند . </a:t>
            </a:r>
            <a:endParaRPr lang="en-US" sz="2200" b="1" dirty="0">
              <a:solidFill>
                <a:prstClr val="black">
                  <a:lumMod val="85000"/>
                  <a:lumOff val="15000"/>
                </a:prstClr>
              </a:solidFill>
              <a:cs typeface="B Zar" panose="00000400000000000000" pitchFamily="2" charset="-78"/>
            </a:endParaRPr>
          </a:p>
          <a:p>
            <a:pPr marL="36000" lvl="0" indent="0" algn="just" rtl="1">
              <a:spcBef>
                <a:spcPts val="1200"/>
              </a:spcBef>
              <a:buClr>
                <a:srgbClr val="83992A"/>
              </a:buClr>
              <a:buNone/>
            </a:pPr>
            <a:endParaRPr lang="fa-IR" sz="3000" b="1" dirty="0" smtClean="0">
              <a:solidFill>
                <a:prstClr val="black">
                  <a:lumMod val="85000"/>
                  <a:lumOff val="15000"/>
                </a:prstClr>
              </a:solidFill>
              <a:cs typeface="B Zar" panose="00000400000000000000" pitchFamily="2" charset="-78"/>
            </a:endParaRPr>
          </a:p>
          <a:p>
            <a:pPr marL="36000" lvl="0" indent="0" algn="just" rtl="1">
              <a:spcBef>
                <a:spcPts val="1200"/>
              </a:spcBef>
              <a:buClr>
                <a:srgbClr val="83992A"/>
              </a:buClr>
              <a:buNone/>
            </a:pPr>
            <a:r>
              <a:rPr lang="fa-IR" sz="3000" b="1" dirty="0" smtClean="0">
                <a:solidFill>
                  <a:prstClr val="black">
                    <a:lumMod val="85000"/>
                    <a:lumOff val="15000"/>
                  </a:prstClr>
                </a:solidFill>
                <a:cs typeface="B Zar" panose="00000400000000000000" pitchFamily="2" charset="-78"/>
              </a:rPr>
              <a:t>ر </a:t>
            </a:r>
            <a:r>
              <a:rPr lang="fa-IR" sz="3000" b="1" dirty="0">
                <a:solidFill>
                  <a:prstClr val="black">
                    <a:lumMod val="85000"/>
                    <a:lumOff val="15000"/>
                  </a:prstClr>
                </a:solidFill>
                <a:cs typeface="B Zar" panose="00000400000000000000" pitchFamily="2" charset="-78"/>
              </a:rPr>
              <a:t>اساس یافته های فرانکو ماژندی ریشه های قدامی و شکمی به احساس و ریشه های خلفی به حرکت اختصاص دارند که چون یافته های مشابهی نیز توسط بل مطرح شده بود به </a:t>
            </a:r>
            <a:r>
              <a:rPr lang="fa-IR" sz="3000" b="1" dirty="0">
                <a:solidFill>
                  <a:srgbClr val="C00000"/>
                </a:solidFill>
                <a:cs typeface="B Zar" panose="00000400000000000000" pitchFamily="2" charset="-78"/>
              </a:rPr>
              <a:t>قانون بل – ماژندی </a:t>
            </a:r>
            <a:r>
              <a:rPr lang="fa-IR" sz="3000" b="1" dirty="0">
                <a:solidFill>
                  <a:prstClr val="black">
                    <a:lumMod val="85000"/>
                    <a:lumOff val="15000"/>
                  </a:prstClr>
                </a:solidFill>
                <a:cs typeface="B Zar" panose="00000400000000000000" pitchFamily="2" charset="-78"/>
              </a:rPr>
              <a:t>معروف شد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660003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a:solidFill>
                  <a:srgbClr val="C00000"/>
                </a:solidFill>
                <a:effectLst>
                  <a:outerShdw blurRad="38100" dist="38100" dir="2700000" algn="tl">
                    <a:srgbClr val="000000">
                      <a:alpha val="43137"/>
                    </a:srgbClr>
                  </a:outerShdw>
                </a:effectLst>
                <a:ea typeface="+mn-ea"/>
                <a:cs typeface="B Zar" panose="00000400000000000000" pitchFamily="2" charset="-78"/>
              </a:rPr>
              <a:t>مطالعات علمی مربوط به دستگاه عصبی</a:t>
            </a:r>
            <a:endParaRPr lang="en-US" dirty="0"/>
          </a:p>
        </p:txBody>
      </p:sp>
      <p:sp>
        <p:nvSpPr>
          <p:cNvPr id="3" name="Content Placeholder 2"/>
          <p:cNvSpPr>
            <a:spLocks noGrp="1"/>
          </p:cNvSpPr>
          <p:nvPr>
            <p:ph idx="1"/>
          </p:nvPr>
        </p:nvSpPr>
        <p:spPr>
          <a:xfrm>
            <a:off x="1295401" y="2387600"/>
            <a:ext cx="9601196" cy="3488268"/>
          </a:xfrm>
        </p:spPr>
        <p:txBody>
          <a:bodyPr>
            <a:noAutofit/>
          </a:bodyPr>
          <a:lstStyle/>
          <a:p>
            <a:pPr marL="0" lvl="0" indent="0" algn="just" rtl="1">
              <a:lnSpc>
                <a:spcPct val="150000"/>
              </a:lnSpc>
              <a:buClr>
                <a:srgbClr val="83992A"/>
              </a:buClr>
              <a:buNone/>
            </a:pPr>
            <a:r>
              <a:rPr lang="fa-IR" sz="2800" b="1" dirty="0">
                <a:solidFill>
                  <a:prstClr val="black">
                    <a:lumMod val="85000"/>
                    <a:lumOff val="15000"/>
                  </a:prstClr>
                </a:solidFill>
                <a:cs typeface="B Zar" panose="00000400000000000000" pitchFamily="2" charset="-78"/>
              </a:rPr>
              <a:t>(( قانون انرژی عصبی خاص )) جان مولر دارای ده مولفه بود </a:t>
            </a:r>
            <a:r>
              <a:rPr lang="fa-IR" sz="28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2800" b="1" dirty="0" smtClean="0">
                <a:solidFill>
                  <a:prstClr val="black">
                    <a:lumMod val="85000"/>
                    <a:lumOff val="15000"/>
                  </a:prstClr>
                </a:solidFill>
                <a:cs typeface="B Zar" panose="00000400000000000000" pitchFamily="2" charset="-78"/>
              </a:rPr>
              <a:t>به </a:t>
            </a:r>
            <a:r>
              <a:rPr lang="fa-IR" sz="2800" b="1" dirty="0">
                <a:solidFill>
                  <a:prstClr val="black">
                    <a:lumMod val="85000"/>
                    <a:lumOff val="15000"/>
                  </a:prstClr>
                </a:solidFill>
                <a:cs typeface="B Zar" panose="00000400000000000000" pitchFamily="2" charset="-78"/>
              </a:rPr>
              <a:t>عقیده وی سرعت انتقال عصبی خیلی بیشتر از نور است ، که نظر هلم هولتز با آزمایش خود این نظریه را رد کرد . </a:t>
            </a:r>
          </a:p>
          <a:p>
            <a:pPr marL="0" lvl="0" indent="0" algn="just" rtl="1">
              <a:lnSpc>
                <a:spcPct val="150000"/>
              </a:lnSpc>
              <a:buClr>
                <a:srgbClr val="83992A"/>
              </a:buClr>
              <a:buNone/>
            </a:pPr>
            <a:r>
              <a:rPr lang="fa-IR" sz="2800" b="1" dirty="0">
                <a:solidFill>
                  <a:prstClr val="black">
                    <a:lumMod val="85000"/>
                    <a:lumOff val="15000"/>
                  </a:prstClr>
                </a:solidFill>
                <a:cs typeface="B Zar" panose="00000400000000000000" pitchFamily="2" charset="-78"/>
              </a:rPr>
              <a:t>از قرن 18 به این طرف مطالعات تجربی واضح و روشنی در مورد مغز شروع شد . و پیر فلورنس ، یکی از پژوهش های مهم در این زمینه را انجام داد . </a:t>
            </a:r>
            <a:endParaRPr lang="en-US" sz="2800" b="1" dirty="0">
              <a:cs typeface="B Zar" panose="00000400000000000000" pitchFamily="2" charset="-78"/>
            </a:endParaRPr>
          </a:p>
        </p:txBody>
      </p:sp>
    </p:spTree>
    <p:extLst>
      <p:ext uri="{BB962C8B-B14F-4D97-AF65-F5344CB8AC3E}">
        <p14:creationId xmlns:p14="http://schemas.microsoft.com/office/powerpoint/2010/main" val="1890466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a:solidFill>
                  <a:srgbClr val="C00000"/>
                </a:solidFill>
                <a:effectLst>
                  <a:outerShdw blurRad="38100" dist="38100" dir="2700000" algn="tl">
                    <a:srgbClr val="000000">
                      <a:alpha val="43137"/>
                    </a:srgbClr>
                  </a:outerShdw>
                </a:effectLst>
                <a:ea typeface="+mn-ea"/>
                <a:cs typeface="B Zar" panose="00000400000000000000" pitchFamily="2" charset="-78"/>
              </a:rPr>
              <a:t>مطالعات علمی مربوط به دستگاه عصبی</a:t>
            </a:r>
            <a:endParaRPr lang="en-US" dirty="0"/>
          </a:p>
        </p:txBody>
      </p:sp>
      <p:sp>
        <p:nvSpPr>
          <p:cNvPr id="3" name="Content Placeholder 2"/>
          <p:cNvSpPr>
            <a:spLocks noGrp="1"/>
          </p:cNvSpPr>
          <p:nvPr>
            <p:ph idx="1"/>
          </p:nvPr>
        </p:nvSpPr>
        <p:spPr/>
        <p:txBody>
          <a:bodyPr>
            <a:normAutofit/>
          </a:bodyPr>
          <a:lstStyle/>
          <a:p>
            <a:pPr marL="0" lvl="0" indent="0" algn="just" rtl="1">
              <a:lnSpc>
                <a:spcPct val="150000"/>
              </a:lnSpc>
              <a:buClr>
                <a:srgbClr val="83992A"/>
              </a:buClr>
              <a:buNone/>
            </a:pPr>
            <a:r>
              <a:rPr lang="fa-IR" sz="2800" b="1" dirty="0">
                <a:solidFill>
                  <a:prstClr val="black">
                    <a:lumMod val="85000"/>
                    <a:lumOff val="15000"/>
                  </a:prstClr>
                </a:solidFill>
                <a:cs typeface="B Zar" panose="00000400000000000000" pitchFamily="2" charset="-78"/>
              </a:rPr>
              <a:t>این مطالعات به وسیله پل برکا ادامه یافت </a:t>
            </a:r>
            <a:r>
              <a:rPr lang="fa-IR" sz="28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مطالعات گوستاو فریتش پزشک و ادوارد هیتزیک کالبد شکاف نشان داد که هر کدام از اندام های بدن یک منطقه مخصوص به خود در نیمکره مقابل مغز دارد که این ایده با پدیده اندام های فانتومی تقویت شد .</a:t>
            </a:r>
          </a:p>
          <a:p>
            <a:pPr algn="r" rtl="1"/>
            <a:endParaRPr lang="en-US" sz="2800" dirty="0"/>
          </a:p>
        </p:txBody>
      </p:sp>
    </p:spTree>
    <p:extLst>
      <p:ext uri="{BB962C8B-B14F-4D97-AF65-F5344CB8AC3E}">
        <p14:creationId xmlns:p14="http://schemas.microsoft.com/office/powerpoint/2010/main" val="374369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8800"/>
            <a:ext cx="10363200" cy="1155700"/>
          </a:xfrm>
        </p:spPr>
        <p:txBody>
          <a:bodyPr>
            <a:normAutofit/>
          </a:bodyPr>
          <a:lstStyle/>
          <a:p>
            <a:r>
              <a:rPr lang="fa-IR" sz="3200" b="1" dirty="0">
                <a:solidFill>
                  <a:srgbClr val="C00000"/>
                </a:solidFill>
                <a:cs typeface="B Zar" panose="00000400000000000000" pitchFamily="2" charset="-78"/>
              </a:rPr>
              <a:t>ایده ها و نظریه ها چگونه بوجود می آیند؟</a:t>
            </a:r>
          </a:p>
        </p:txBody>
      </p:sp>
      <p:sp>
        <p:nvSpPr>
          <p:cNvPr id="3" name="Content Placeholder 2"/>
          <p:cNvSpPr>
            <a:spLocks noGrp="1"/>
          </p:cNvSpPr>
          <p:nvPr>
            <p:ph idx="1"/>
          </p:nvPr>
        </p:nvSpPr>
        <p:spPr>
          <a:xfrm>
            <a:off x="698500" y="2374900"/>
            <a:ext cx="10612040" cy="3751264"/>
          </a:xfrm>
        </p:spPr>
        <p:txBody>
          <a:bodyPr>
            <a:normAutofit/>
          </a:bodyPr>
          <a:lstStyle/>
          <a:p>
            <a:pPr marL="0" lvl="0" indent="0" algn="just" rtl="1">
              <a:lnSpc>
                <a:spcPct val="150000"/>
              </a:lnSpc>
              <a:buNone/>
            </a:pPr>
            <a:r>
              <a:rPr lang="fa-IR" b="1" dirty="0">
                <a:solidFill>
                  <a:prstClr val="black"/>
                </a:solidFill>
                <a:cs typeface="B Zar" panose="00000400000000000000" pitchFamily="2" charset="-78"/>
              </a:rPr>
              <a:t>می توان تکامل اندیشه انسان را در طول تاریخ تکاملی خود به چهار دوره مسلط تقسیم کرد</a:t>
            </a:r>
            <a:r>
              <a:rPr lang="fa-IR" b="1" dirty="0" smtClean="0">
                <a:solidFill>
                  <a:prstClr val="black"/>
                </a:solidFill>
                <a:cs typeface="B Zar" panose="00000400000000000000" pitchFamily="2" charset="-78"/>
              </a:rPr>
              <a:t>: </a:t>
            </a:r>
          </a:p>
          <a:p>
            <a:pPr marL="0" lvl="0" indent="0" algn="just" rtl="1">
              <a:lnSpc>
                <a:spcPct val="150000"/>
              </a:lnSpc>
              <a:buNone/>
            </a:pPr>
            <a:r>
              <a:rPr lang="fa-IR" b="1" dirty="0" smtClean="0">
                <a:solidFill>
                  <a:prstClr val="black"/>
                </a:solidFill>
                <a:cs typeface="B Zar" panose="00000400000000000000" pitchFamily="2" charset="-78"/>
              </a:rPr>
              <a:t> </a:t>
            </a:r>
            <a:r>
              <a:rPr lang="fa-IR" b="1" dirty="0">
                <a:solidFill>
                  <a:prstClr val="black"/>
                </a:solidFill>
                <a:cs typeface="B Zar" panose="00000400000000000000" pitchFamily="2" charset="-78"/>
              </a:rPr>
              <a:t>1- دوره عدم آگاهی </a:t>
            </a:r>
            <a:endParaRPr lang="fa-IR" b="1" dirty="0" smtClean="0">
              <a:solidFill>
                <a:prstClr val="black"/>
              </a:solidFill>
              <a:cs typeface="B Zar" panose="00000400000000000000" pitchFamily="2" charset="-78"/>
            </a:endParaRPr>
          </a:p>
          <a:p>
            <a:pPr marL="0" lvl="0" indent="0" algn="just" rtl="1">
              <a:lnSpc>
                <a:spcPct val="150000"/>
              </a:lnSpc>
              <a:buNone/>
            </a:pPr>
            <a:r>
              <a:rPr lang="fa-IR" b="1" dirty="0" smtClean="0">
                <a:solidFill>
                  <a:prstClr val="black"/>
                </a:solidFill>
                <a:cs typeface="B Zar" panose="00000400000000000000" pitchFamily="2" charset="-78"/>
              </a:rPr>
              <a:t>2- </a:t>
            </a:r>
            <a:r>
              <a:rPr lang="fa-IR" b="1" dirty="0">
                <a:solidFill>
                  <a:prstClr val="black"/>
                </a:solidFill>
                <a:cs typeface="B Zar" panose="00000400000000000000" pitchFamily="2" charset="-78"/>
              </a:rPr>
              <a:t>دوره پیش </a:t>
            </a:r>
            <a:r>
              <a:rPr lang="fa-IR" b="1" dirty="0" smtClean="0">
                <a:solidFill>
                  <a:prstClr val="black"/>
                </a:solidFill>
                <a:cs typeface="B Zar" panose="00000400000000000000" pitchFamily="2" charset="-78"/>
              </a:rPr>
              <a:t>آگاهی</a:t>
            </a:r>
          </a:p>
          <a:p>
            <a:pPr marL="0" lvl="0" indent="0" algn="just" rtl="1">
              <a:lnSpc>
                <a:spcPct val="150000"/>
              </a:lnSpc>
              <a:buNone/>
            </a:pPr>
            <a:r>
              <a:rPr lang="fa-IR" b="1" dirty="0" smtClean="0">
                <a:solidFill>
                  <a:prstClr val="black"/>
                </a:solidFill>
                <a:cs typeface="B Zar" panose="00000400000000000000" pitchFamily="2" charset="-78"/>
              </a:rPr>
              <a:t> </a:t>
            </a:r>
            <a:r>
              <a:rPr lang="fa-IR" b="1" dirty="0">
                <a:solidFill>
                  <a:prstClr val="black"/>
                </a:solidFill>
                <a:cs typeface="B Zar" panose="00000400000000000000" pitchFamily="2" charset="-78"/>
              </a:rPr>
              <a:t>3- دوره آگاهی فلسفی </a:t>
            </a:r>
            <a:endParaRPr lang="fa-IR" b="1" dirty="0" smtClean="0">
              <a:solidFill>
                <a:prstClr val="black"/>
              </a:solidFill>
              <a:cs typeface="B Zar" panose="00000400000000000000" pitchFamily="2" charset="-78"/>
            </a:endParaRPr>
          </a:p>
          <a:p>
            <a:pPr marL="0" lvl="0" indent="0" algn="just" rtl="1">
              <a:lnSpc>
                <a:spcPct val="150000"/>
              </a:lnSpc>
              <a:buNone/>
            </a:pPr>
            <a:r>
              <a:rPr lang="fa-IR" b="1" dirty="0" smtClean="0">
                <a:solidFill>
                  <a:prstClr val="black"/>
                </a:solidFill>
                <a:cs typeface="B Zar" panose="00000400000000000000" pitchFamily="2" charset="-78"/>
              </a:rPr>
              <a:t>و </a:t>
            </a:r>
            <a:r>
              <a:rPr lang="fa-IR" b="1" dirty="0">
                <a:solidFill>
                  <a:prstClr val="black"/>
                </a:solidFill>
                <a:cs typeface="B Zar" panose="00000400000000000000" pitchFamily="2" charset="-78"/>
              </a:rPr>
              <a:t>4- دوره آگاهی علمی </a:t>
            </a:r>
          </a:p>
          <a:p>
            <a:pPr algn="r" rtl="1">
              <a:lnSpc>
                <a:spcPct val="150000"/>
              </a:lnSpc>
            </a:pPr>
            <a:endParaRPr lang="fa-IR" b="1" dirty="0">
              <a:cs typeface="B Zar" panose="00000400000000000000" pitchFamily="2" charset="-78"/>
            </a:endParaRPr>
          </a:p>
        </p:txBody>
      </p:sp>
    </p:spTree>
    <p:extLst>
      <p:ext uri="{BB962C8B-B14F-4D97-AF65-F5344CB8AC3E}">
        <p14:creationId xmlns:p14="http://schemas.microsoft.com/office/powerpoint/2010/main" val="328296496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72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ششم</a:t>
            </a:r>
            <a:endParaRPr lang="en-US" dirty="0"/>
          </a:p>
        </p:txBody>
      </p:sp>
      <p:sp>
        <p:nvSpPr>
          <p:cNvPr id="3" name="Subtitle 2"/>
          <p:cNvSpPr>
            <a:spLocks noGrp="1"/>
          </p:cNvSpPr>
          <p:nvPr>
            <p:ph type="subTitle" idx="1"/>
          </p:nvPr>
        </p:nvSpPr>
        <p:spPr>
          <a:xfrm>
            <a:off x="2260600" y="3657597"/>
            <a:ext cx="7467600" cy="1320802"/>
          </a:xfrm>
        </p:spPr>
        <p:txBody>
          <a:bodyPr>
            <a:noAutofit/>
          </a:bodyPr>
          <a:lstStyle/>
          <a:p>
            <a:pPr lvl="0">
              <a:lnSpc>
                <a:spcPct val="150000"/>
              </a:lnSpc>
              <a:buClr>
                <a:srgbClr val="83992A"/>
              </a:buClr>
            </a:pPr>
            <a:r>
              <a:rPr lang="fa-IR" sz="2800" b="1" spc="50" dirty="0" smtClean="0">
                <a:ln w="11430"/>
                <a:solidFill>
                  <a:srgbClr val="C00000"/>
                </a:solidFill>
                <a:effectLst>
                  <a:outerShdw blurRad="76200" dist="50800" dir="5400000" algn="tl" rotWithShape="0">
                    <a:srgbClr val="000000">
                      <a:alpha val="65000"/>
                    </a:srgbClr>
                  </a:outerShdw>
                </a:effectLst>
                <a:cs typeface="B Zar" panose="00000400000000000000" pitchFamily="2" charset="-78"/>
              </a:rPr>
              <a:t>مکاتب </a:t>
            </a:r>
            <a:r>
              <a:rPr lang="fa-IR" sz="28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و رویکرد های اولیه در روان شناسی ( تداعی گرایی ، ارده گرایی، ساختارگرایی، کارکردگرایی)</a:t>
            </a:r>
          </a:p>
          <a:p>
            <a:endParaRPr lang="en-US" sz="2800" dirty="0">
              <a:solidFill>
                <a:srgbClr val="C00000"/>
              </a:solidFill>
              <a:cs typeface="B Zar" panose="00000400000000000000" pitchFamily="2" charset="-78"/>
            </a:endParaRPr>
          </a:p>
        </p:txBody>
      </p:sp>
    </p:spTree>
    <p:extLst>
      <p:ext uri="{BB962C8B-B14F-4D97-AF65-F5344CB8AC3E}">
        <p14:creationId xmlns:p14="http://schemas.microsoft.com/office/powerpoint/2010/main" val="757073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تداعی گرایی </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216000" lvl="0" indent="-9525" algn="just" rtl="1">
              <a:lnSpc>
                <a:spcPct val="150000"/>
              </a:lnSpc>
              <a:buClr>
                <a:srgbClr val="83992A"/>
              </a:buClr>
            </a:pPr>
            <a:r>
              <a:rPr lang="fa-IR" sz="2800" b="1" dirty="0">
                <a:solidFill>
                  <a:prstClr val="black">
                    <a:lumMod val="85000"/>
                    <a:lumOff val="15000"/>
                  </a:prstClr>
                </a:solidFill>
                <a:cs typeface="B Zar" panose="00000400000000000000" pitchFamily="2" charset="-78"/>
              </a:rPr>
              <a:t>در نظریه ارائه شده ارسطو حافظه حاصل کارکرد سه فرآیند تداعی اولیه است که شامل همجواری ، مشابهت و تضاد می باشد </a:t>
            </a:r>
            <a:r>
              <a:rPr lang="fa-IR" sz="2800" b="1" dirty="0" smtClean="0">
                <a:solidFill>
                  <a:prstClr val="black">
                    <a:lumMod val="85000"/>
                    <a:lumOff val="15000"/>
                  </a:prstClr>
                </a:solidFill>
                <a:cs typeface="B Zar" panose="00000400000000000000" pitchFamily="2" charset="-78"/>
              </a:rPr>
              <a:t>.</a:t>
            </a:r>
          </a:p>
          <a:p>
            <a:pPr marL="216000" lvl="0" indent="-9525" algn="just" rtl="1">
              <a:lnSpc>
                <a:spcPct val="150000"/>
              </a:lnSpc>
              <a:buClr>
                <a:srgbClr val="83992A"/>
              </a:buClr>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دیوید هیوم معتقد به محصول محتوای ذهن از تاثرات یا تحریکات حسی و نیز به تداعی سه قانون شباهت ، همایندی و علت و معلول که باعث ترکیب ایده ها می شود می باشد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3989500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تداعی گرایی </a:t>
            </a:r>
            <a:endParaRPr lang="en-US" dirty="0"/>
          </a:p>
        </p:txBody>
      </p:sp>
      <p:sp>
        <p:nvSpPr>
          <p:cNvPr id="3" name="Content Placeholder 2"/>
          <p:cNvSpPr>
            <a:spLocks noGrp="1"/>
          </p:cNvSpPr>
          <p:nvPr>
            <p:ph idx="1"/>
          </p:nvPr>
        </p:nvSpPr>
        <p:spPr/>
        <p:txBody>
          <a:bodyPr>
            <a:normAutofit/>
          </a:bodyPr>
          <a:lstStyle/>
          <a:p>
            <a:pPr marL="216000" lvl="0" indent="-9525" algn="just" rtl="1">
              <a:lnSpc>
                <a:spcPct val="150000"/>
              </a:lnSpc>
              <a:spcBef>
                <a:spcPts val="3000"/>
              </a:spcBef>
              <a:buClr>
                <a:srgbClr val="83992A"/>
              </a:buClr>
            </a:pPr>
            <a:r>
              <a:rPr lang="fa-IR" sz="2800" b="1" dirty="0">
                <a:solidFill>
                  <a:prstClr val="black">
                    <a:lumMod val="85000"/>
                    <a:lumOff val="15000"/>
                  </a:prstClr>
                </a:solidFill>
                <a:cs typeface="B Zar" panose="00000400000000000000" pitchFamily="2" charset="-78"/>
              </a:rPr>
              <a:t>هرمان ابینگهاوس اولین دانشمندی است که شروع به آزمایش نظامدار حافظه </a:t>
            </a:r>
            <a:r>
              <a:rPr lang="fa-IR" sz="2800" b="1" dirty="0" smtClean="0">
                <a:solidFill>
                  <a:prstClr val="black">
                    <a:lumMod val="85000"/>
                    <a:lumOff val="15000"/>
                  </a:prstClr>
                </a:solidFill>
                <a:cs typeface="B Zar" panose="00000400000000000000" pitchFamily="2" charset="-78"/>
              </a:rPr>
              <a:t>کرد</a:t>
            </a:r>
          </a:p>
          <a:p>
            <a:pPr marL="216000" lvl="0" indent="-9525" algn="just" rtl="1">
              <a:lnSpc>
                <a:spcPct val="150000"/>
              </a:lnSpc>
              <a:spcBef>
                <a:spcPts val="3000"/>
              </a:spcBef>
              <a:buClr>
                <a:srgbClr val="83992A"/>
              </a:buClr>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وی برای کنترل تاثیر تجارب قبلی مواد بی معنی را که شامل دو حرف بی صدا و یک حرف صدا دار در وسط آنها است را اختراع کرد .</a:t>
            </a:r>
          </a:p>
          <a:p>
            <a:pPr algn="r" rtl="1">
              <a:lnSpc>
                <a:spcPct val="150000"/>
              </a:lnSpc>
            </a:pPr>
            <a:endParaRPr lang="en-US" sz="2800" b="1" dirty="0">
              <a:cs typeface="B Zar" panose="00000400000000000000" pitchFamily="2" charset="-78"/>
            </a:endParaRPr>
          </a:p>
        </p:txBody>
      </p:sp>
    </p:spTree>
    <p:extLst>
      <p:ext uri="{BB962C8B-B14F-4D97-AF65-F5344CB8AC3E}">
        <p14:creationId xmlns:p14="http://schemas.microsoft.com/office/powerpoint/2010/main" val="4209477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a:solidFill>
                  <a:srgbClr val="C00000"/>
                </a:solidFill>
                <a:effectLst>
                  <a:outerShdw blurRad="38100" dist="38100" dir="2700000" algn="tl">
                    <a:srgbClr val="000000">
                      <a:alpha val="43137"/>
                    </a:srgbClr>
                  </a:outerShdw>
                </a:effectLst>
                <a:cs typeface="B Zar" panose="00000400000000000000" pitchFamily="2" charset="-78"/>
              </a:rPr>
              <a:t>اراده گرایی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buClr>
                <a:srgbClr val="83992A"/>
              </a:buClr>
              <a:buNone/>
            </a:pPr>
            <a:r>
              <a:rPr lang="fa-IR" sz="4000" b="1" dirty="0">
                <a:solidFill>
                  <a:prstClr val="black">
                    <a:lumMod val="85000"/>
                    <a:lumOff val="15000"/>
                  </a:prstClr>
                </a:solidFill>
                <a:cs typeface="B Zar" panose="00000400000000000000" pitchFamily="2" charset="-78"/>
              </a:rPr>
              <a:t>اراده گرایی اولین مکتب رسمی بود که توسط وونت بنا نهاده شد . به خاطر اینکه فرایند های روانی توجه و اراده و انتخاب در این مکتب نقش اصلی را ایفاء می کنند ، وونت آن را اراده گرایی نامید </a:t>
            </a:r>
            <a:r>
              <a:rPr lang="fa-IR" sz="40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وی برای مطالعه تجارب هشیار که معطوف به حضور یا عدم حضور یک احساس است از درون نگری استفاده می کرد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562497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000" b="1" dirty="0" smtClean="0">
                <a:solidFill>
                  <a:srgbClr val="C00000"/>
                </a:solidFill>
                <a:effectLst>
                  <a:outerShdw blurRad="38100" dist="38100" dir="2700000" algn="tl">
                    <a:srgbClr val="000000">
                      <a:alpha val="43137"/>
                    </a:srgbClr>
                  </a:outerShdw>
                </a:effectLst>
                <a:cs typeface="B Zar" panose="00000400000000000000" pitchFamily="2" charset="-78"/>
              </a:rPr>
              <a:t>عناصر هشیاری(وونت)</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r" rtl="1">
              <a:buClr>
                <a:srgbClr val="83992A"/>
              </a:buClr>
              <a:buNone/>
            </a:pPr>
            <a:r>
              <a:rPr lang="fa-IR" sz="4000" b="1" dirty="0">
                <a:solidFill>
                  <a:prstClr val="black">
                    <a:lumMod val="85000"/>
                    <a:lumOff val="15000"/>
                  </a:prstClr>
                </a:solidFill>
                <a:cs typeface="B Zar" panose="00000400000000000000" pitchFamily="2" charset="-78"/>
              </a:rPr>
              <a:t>حس ها و احساس ها . </a:t>
            </a:r>
            <a:endParaRPr lang="fa-IR" sz="4000"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sz="4000" b="1" dirty="0" smtClean="0">
                <a:solidFill>
                  <a:prstClr val="black">
                    <a:lumMod val="85000"/>
                    <a:lumOff val="15000"/>
                  </a:prstClr>
                </a:solidFill>
                <a:cs typeface="B Zar" panose="00000400000000000000" pitchFamily="2" charset="-78"/>
              </a:rPr>
              <a:t>موضوع </a:t>
            </a:r>
            <a:r>
              <a:rPr lang="fa-IR" sz="4000" b="1" dirty="0">
                <a:solidFill>
                  <a:prstClr val="black">
                    <a:lumMod val="85000"/>
                    <a:lumOff val="15000"/>
                  </a:prstClr>
                </a:solidFill>
                <a:cs typeface="B Zar" panose="00000400000000000000" pitchFamily="2" charset="-78"/>
              </a:rPr>
              <a:t>مهم دیگر در روان شناسی وونتی </a:t>
            </a:r>
            <a:r>
              <a:rPr lang="fa-IR" sz="4000" b="1" dirty="0" smtClean="0">
                <a:solidFill>
                  <a:prstClr val="black">
                    <a:lumMod val="85000"/>
                    <a:lumOff val="15000"/>
                  </a:prstClr>
                </a:solidFill>
                <a:cs typeface="B Zar" panose="00000400000000000000" pitchFamily="2" charset="-78"/>
              </a:rPr>
              <a:t>اندریافت </a:t>
            </a:r>
            <a:r>
              <a:rPr lang="fa-IR" sz="4000" b="1" dirty="0">
                <a:solidFill>
                  <a:prstClr val="black">
                    <a:lumMod val="85000"/>
                    <a:lumOff val="15000"/>
                  </a:prstClr>
                </a:solidFill>
                <a:cs typeface="B Zar" panose="00000400000000000000" pitchFamily="2" charset="-78"/>
              </a:rPr>
              <a:t>بود </a:t>
            </a:r>
            <a:endParaRPr lang="fa-IR" sz="4000"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وی ذهن را فعال ، خلاق ، پویا و اراده مند می دانست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418455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000" b="1" dirty="0" smtClean="0">
                <a:ln>
                  <a:noFill/>
                </a:ln>
                <a:solidFill>
                  <a:srgbClr val="C00000"/>
                </a:solidFill>
                <a:effectLst>
                  <a:outerShdw blurRad="38100" dist="38100" dir="2700000" algn="tl">
                    <a:srgbClr val="000000">
                      <a:alpha val="43137"/>
                    </a:srgbClr>
                  </a:outerShdw>
                </a:effectLst>
                <a:cs typeface="B Zar" panose="00000400000000000000" pitchFamily="2" charset="-78"/>
              </a:rPr>
              <a:t>اختیارگرایی</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lvl="0" indent="0" algn="just" defTabSz="914400" rtl="1">
              <a:lnSpc>
                <a:spcPct val="200000"/>
              </a:lnSpc>
              <a:spcBef>
                <a:spcPts val="0"/>
              </a:spcBef>
              <a:spcAft>
                <a:spcPts val="0"/>
              </a:spcAft>
              <a:buClrTx/>
              <a:buSzTx/>
              <a:buNone/>
            </a:pPr>
            <a:r>
              <a:rPr lang="fa-IR" sz="3200" b="1" dirty="0">
                <a:solidFill>
                  <a:prstClr val="black"/>
                </a:solidFill>
                <a:cs typeface="B Zar" panose="00000400000000000000" pitchFamily="2" charset="-78"/>
              </a:rPr>
              <a:t>تیچنر شاخه جدیدی از روان شناسی وونتی را به نام ساختار گرایی بنیان نهاد . این شاخه از روان شناسی مشاهده یا درون نگری را به عنوان روش پژوهش برای همان سه عنصر اصلی هشیاری وونت به کار می برد . </a:t>
            </a:r>
          </a:p>
          <a:p>
            <a:pPr algn="r" rtl="1">
              <a:lnSpc>
                <a:spcPct val="200000"/>
              </a:lnSpc>
            </a:pPr>
            <a:endParaRPr lang="en-US" sz="3200" b="1" dirty="0">
              <a:cs typeface="B Zar" panose="00000400000000000000" pitchFamily="2" charset="-78"/>
            </a:endParaRPr>
          </a:p>
        </p:txBody>
      </p:sp>
    </p:spTree>
    <p:extLst>
      <p:ext uri="{BB962C8B-B14F-4D97-AF65-F5344CB8AC3E}">
        <p14:creationId xmlns:p14="http://schemas.microsoft.com/office/powerpoint/2010/main" val="2254962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ln>
                  <a:noFill/>
                </a:ln>
                <a:solidFill>
                  <a:srgbClr val="C00000"/>
                </a:solidFill>
                <a:effectLst>
                  <a:outerShdw blurRad="38100" dist="38100" dir="2700000" algn="tl">
                    <a:srgbClr val="000000">
                      <a:alpha val="43137"/>
                    </a:srgbClr>
                  </a:outerShdw>
                </a:effectLst>
                <a:cs typeface="B Zar" panose="00000400000000000000" pitchFamily="2" charset="-78"/>
              </a:rPr>
              <a:t>اختیارگرایی</a:t>
            </a:r>
            <a:endParaRPr lang="en-US" dirty="0"/>
          </a:p>
        </p:txBody>
      </p:sp>
      <p:sp>
        <p:nvSpPr>
          <p:cNvPr id="3" name="Content Placeholder 2"/>
          <p:cNvSpPr>
            <a:spLocks noGrp="1"/>
          </p:cNvSpPr>
          <p:nvPr>
            <p:ph idx="1"/>
          </p:nvPr>
        </p:nvSpPr>
        <p:spPr/>
        <p:txBody>
          <a:bodyPr>
            <a:normAutofit/>
          </a:bodyPr>
          <a:lstStyle/>
          <a:p>
            <a:pPr marL="0" lvl="0" indent="0" algn="just" rtl="1">
              <a:lnSpc>
                <a:spcPct val="150000"/>
              </a:lnSpc>
              <a:buClr>
                <a:srgbClr val="83992A"/>
              </a:buClr>
              <a:buNone/>
            </a:pPr>
            <a:r>
              <a:rPr lang="fa-IR" sz="3200" b="1" dirty="0">
                <a:solidFill>
                  <a:prstClr val="black">
                    <a:lumMod val="85000"/>
                    <a:lumOff val="15000"/>
                  </a:prstClr>
                </a:solidFill>
                <a:cs typeface="B Zar" panose="00000400000000000000" pitchFamily="2" charset="-78"/>
              </a:rPr>
              <a:t>تیچنر با مکتب رفتار گرایی واتسون با ادعای اینکه آن تکنولوژی رفتار است مخالفت کرد </a:t>
            </a:r>
            <a:r>
              <a:rPr lang="fa-IR" sz="3200" b="1" dirty="0" smtClean="0">
                <a:solidFill>
                  <a:prstClr val="black">
                    <a:lumMod val="85000"/>
                    <a:lumOff val="15000"/>
                  </a:prstClr>
                </a:solidFill>
                <a:cs typeface="B Zar" panose="00000400000000000000" pitchFamily="2" charset="-78"/>
              </a:rPr>
              <a:t>.</a:t>
            </a:r>
          </a:p>
          <a:p>
            <a:pPr marL="0" lvl="0" indent="0" algn="just" rtl="1">
              <a:lnSpc>
                <a:spcPct val="150000"/>
              </a:lnSpc>
              <a:buClr>
                <a:srgbClr val="83992A"/>
              </a:buClr>
              <a:buNone/>
            </a:pPr>
            <a:r>
              <a:rPr lang="fa-IR" sz="3200" b="1" dirty="0" smtClean="0">
                <a:solidFill>
                  <a:prstClr val="black">
                    <a:lumMod val="85000"/>
                    <a:lumOff val="15000"/>
                  </a:prstClr>
                </a:solidFill>
                <a:cs typeface="B Zar" panose="00000400000000000000" pitchFamily="2" charset="-78"/>
              </a:rPr>
              <a:t> </a:t>
            </a:r>
            <a:r>
              <a:rPr lang="fa-IR" sz="3200" b="1" dirty="0">
                <a:solidFill>
                  <a:prstClr val="black">
                    <a:lumMod val="85000"/>
                    <a:lumOff val="15000"/>
                  </a:prstClr>
                </a:solidFill>
                <a:cs typeface="B Zar" panose="00000400000000000000" pitchFamily="2" charset="-78"/>
              </a:rPr>
              <a:t>روش پژوهش تیچنر نیز همانند وونت درون نگری بود ، ولی با این تفاوت که درون نگری تیچنر پیچیده تر از درون نگری وونتی بود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3675773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کارکرد گرایی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92075" lvl="0" indent="11113" algn="just" rtl="1">
              <a:lnSpc>
                <a:spcPct val="150000"/>
              </a:lnSpc>
              <a:buClr>
                <a:srgbClr val="83992A"/>
              </a:buClr>
            </a:pPr>
            <a:r>
              <a:rPr lang="fa-IR" sz="4000" b="1" dirty="0">
                <a:solidFill>
                  <a:prstClr val="black">
                    <a:lumMod val="85000"/>
                    <a:lumOff val="15000"/>
                  </a:prstClr>
                </a:solidFill>
                <a:cs typeface="B Zar" panose="00000400000000000000" pitchFamily="2" charset="-78"/>
              </a:rPr>
              <a:t> مکتب کارکرد گرایی به تدریج توسط اندیشمندان متفاوت از رشته های گوناگون و تحت تاثیر جریانات علمی و اجتماعی در آمریکا و اروپا به وجود آمد </a:t>
            </a:r>
            <a:r>
              <a:rPr lang="fa-IR" sz="4000" b="1" dirty="0" smtClean="0">
                <a:solidFill>
                  <a:prstClr val="black">
                    <a:lumMod val="85000"/>
                    <a:lumOff val="15000"/>
                  </a:prstClr>
                </a:solidFill>
                <a:cs typeface="B Zar" panose="00000400000000000000" pitchFamily="2" charset="-78"/>
              </a:rPr>
              <a:t>.</a:t>
            </a:r>
          </a:p>
          <a:p>
            <a:pPr marL="92075" lvl="0" indent="11113" algn="just" rtl="1">
              <a:lnSpc>
                <a:spcPct val="150000"/>
              </a:lnSpc>
              <a:buClr>
                <a:srgbClr val="83992A"/>
              </a:buClr>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ویلیام جیمز را بنیان گذار این مکتب می دانند .</a:t>
            </a:r>
          </a:p>
          <a:p>
            <a:pPr marL="92075" lvl="0" indent="11113" algn="just" rtl="1">
              <a:lnSpc>
                <a:spcPct val="150000"/>
              </a:lnSpc>
              <a:buClr>
                <a:srgbClr val="83992A"/>
              </a:buClr>
            </a:pPr>
            <a:r>
              <a:rPr lang="fa-IR" sz="4000" b="1" dirty="0">
                <a:solidFill>
                  <a:prstClr val="black">
                    <a:lumMod val="85000"/>
                    <a:lumOff val="15000"/>
                  </a:prstClr>
                </a:solidFill>
                <a:cs typeface="B Zar" panose="00000400000000000000" pitchFamily="2" charset="-78"/>
              </a:rPr>
              <a:t>کارکرد گرایان در پی فهم کارکرد ذهن بودند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276153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کارکرد گرایی </a:t>
            </a:r>
            <a:endParaRPr lang="en-US" dirty="0"/>
          </a:p>
        </p:txBody>
      </p:sp>
      <p:sp>
        <p:nvSpPr>
          <p:cNvPr id="3" name="Content Placeholder 2"/>
          <p:cNvSpPr>
            <a:spLocks noGrp="1"/>
          </p:cNvSpPr>
          <p:nvPr>
            <p:ph idx="1"/>
          </p:nvPr>
        </p:nvSpPr>
        <p:spPr/>
        <p:txBody>
          <a:bodyPr>
            <a:normAutofit fontScale="47500" lnSpcReduction="20000"/>
          </a:bodyPr>
          <a:lstStyle/>
          <a:p>
            <a:pPr marL="92075" lvl="0" indent="-9525" algn="just" rtl="1">
              <a:lnSpc>
                <a:spcPct val="170000"/>
              </a:lnSpc>
              <a:spcBef>
                <a:spcPts val="4800"/>
              </a:spcBef>
              <a:buClr>
                <a:srgbClr val="83992A"/>
              </a:buClr>
            </a:pPr>
            <a:r>
              <a:rPr lang="fa-IR" sz="4400" b="1" dirty="0">
                <a:solidFill>
                  <a:prstClr val="black">
                    <a:lumMod val="85000"/>
                    <a:lumOff val="15000"/>
                  </a:prstClr>
                </a:solidFill>
                <a:cs typeface="B Zar" panose="00000400000000000000" pitchFamily="2" charset="-78"/>
              </a:rPr>
              <a:t>به نظر این مکتب فرآیندهای روانی دارای کارکرد هستند و این کارکرد عمدتا در خدمت سازگاری موجود زنده با محیطی است که در آن زندگی می کند . این ایده کارکرد گرایان تحت تاثیر نظریه تکاملی داروین قرار داشت . </a:t>
            </a:r>
          </a:p>
          <a:p>
            <a:pPr marL="92075" lvl="0" indent="-9525" algn="just" rtl="1">
              <a:lnSpc>
                <a:spcPct val="170000"/>
              </a:lnSpc>
              <a:spcBef>
                <a:spcPts val="4800"/>
              </a:spcBef>
              <a:buClr>
                <a:srgbClr val="83992A"/>
              </a:buClr>
            </a:pPr>
            <a:r>
              <a:rPr lang="fa-IR" sz="4400" b="1" dirty="0">
                <a:solidFill>
                  <a:prstClr val="black">
                    <a:lumMod val="85000"/>
                    <a:lumOff val="15000"/>
                  </a:prstClr>
                </a:solidFill>
                <a:cs typeface="B Zar" panose="00000400000000000000" pitchFamily="2" charset="-78"/>
              </a:rPr>
              <a:t>یکی از مهم ترین اصل های نظریه تکامل بقای اصلح ، یعنی زنده ماندن و تداوم نسل مناسب ترین ، یه همان سازگارترین افراد یک گونه است .</a:t>
            </a:r>
          </a:p>
          <a:p>
            <a:pPr algn="r" rtl="1">
              <a:lnSpc>
                <a:spcPct val="170000"/>
              </a:lnSpc>
            </a:pPr>
            <a:endParaRPr lang="en-US" b="1" dirty="0">
              <a:cs typeface="B Zar" panose="00000400000000000000" pitchFamily="2" charset="-78"/>
            </a:endParaRPr>
          </a:p>
        </p:txBody>
      </p:sp>
    </p:spTree>
    <p:extLst>
      <p:ext uri="{BB962C8B-B14F-4D97-AF65-F5344CB8AC3E}">
        <p14:creationId xmlns:p14="http://schemas.microsoft.com/office/powerpoint/2010/main" val="3498962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کارکرد گرایی </a:t>
            </a:r>
            <a:endParaRPr lang="en-US" dirty="0"/>
          </a:p>
        </p:txBody>
      </p:sp>
      <p:sp>
        <p:nvSpPr>
          <p:cNvPr id="3" name="Content Placeholder 2"/>
          <p:cNvSpPr>
            <a:spLocks noGrp="1"/>
          </p:cNvSpPr>
          <p:nvPr>
            <p:ph idx="1"/>
          </p:nvPr>
        </p:nvSpPr>
        <p:spPr/>
        <p:txBody>
          <a:bodyPr>
            <a:normAutofit fontScale="70000" lnSpcReduction="20000"/>
          </a:bodyPr>
          <a:lstStyle/>
          <a:p>
            <a:pPr marL="9525" lvl="0" indent="-9525" algn="just" rtl="1">
              <a:spcBef>
                <a:spcPts val="3600"/>
              </a:spcBef>
              <a:buClr>
                <a:srgbClr val="83992A"/>
              </a:buClr>
            </a:pPr>
            <a:r>
              <a:rPr lang="fa-IR" sz="3600" b="1" dirty="0" smtClean="0">
                <a:solidFill>
                  <a:prstClr val="black">
                    <a:lumMod val="85000"/>
                    <a:lumOff val="15000"/>
                  </a:prstClr>
                </a:solidFill>
                <a:cs typeface="B Zar" panose="00000400000000000000" pitchFamily="2" charset="-78"/>
              </a:rPr>
              <a:t>  </a:t>
            </a:r>
            <a:r>
              <a:rPr lang="fa-IR" sz="4800" dirty="0">
                <a:ln w="3175" cmpd="sng">
                  <a:noFill/>
                </a:ln>
                <a:solidFill>
                  <a:srgbClr val="00B0F0"/>
                </a:solidFill>
                <a:effectLst>
                  <a:outerShdw blurRad="38100" dist="38100" dir="2700000" algn="tl">
                    <a:srgbClr val="000000">
                      <a:alpha val="43137"/>
                    </a:srgbClr>
                  </a:outerShdw>
                </a:effectLst>
                <a:cs typeface="2  Titr" pitchFamily="2" charset="-78"/>
              </a:rPr>
              <a:t>ویلیام جیمز </a:t>
            </a:r>
            <a:r>
              <a:rPr lang="fa-IR" sz="3600" b="1" dirty="0" smtClean="0">
                <a:solidFill>
                  <a:prstClr val="black">
                    <a:lumMod val="85000"/>
                    <a:lumOff val="15000"/>
                  </a:prstClr>
                </a:solidFill>
                <a:cs typeface="B Zar" panose="00000400000000000000" pitchFamily="2" charset="-78"/>
              </a:rPr>
              <a:t>به </a:t>
            </a:r>
            <a:r>
              <a:rPr lang="fa-IR" sz="3600" b="1" dirty="0">
                <a:solidFill>
                  <a:prstClr val="black">
                    <a:lumMod val="85000"/>
                    <a:lumOff val="15000"/>
                  </a:prstClr>
                </a:solidFill>
                <a:cs typeface="B Zar" panose="00000400000000000000" pitchFamily="2" charset="-78"/>
              </a:rPr>
              <a:t>عنوان فیلسوف و استاد روان شناسی کتاب اصول روان شناسی را منتشر ساخت . وی علاوه بر پذیرفتن عمل گرایی شدیدا تحت تاثیر نظریه تکاملی داروین قرار داشت . </a:t>
            </a:r>
          </a:p>
          <a:p>
            <a:pPr marL="9525" lvl="0" indent="-9525" algn="just" rtl="1">
              <a:spcBef>
                <a:spcPts val="3600"/>
              </a:spcBef>
              <a:buClr>
                <a:srgbClr val="83992A"/>
              </a:buClr>
            </a:pPr>
            <a:r>
              <a:rPr lang="fa-IR" sz="3600" b="1" dirty="0">
                <a:solidFill>
                  <a:prstClr val="black">
                    <a:lumMod val="85000"/>
                    <a:lumOff val="15000"/>
                  </a:prstClr>
                </a:solidFill>
                <a:cs typeface="B Zar" panose="00000400000000000000" pitchFamily="2" charset="-78"/>
              </a:rPr>
              <a:t>عملگرایی و فردیت وجه مشترک تمامی نوشته های جیمز می باشد . </a:t>
            </a:r>
          </a:p>
          <a:p>
            <a:pPr marL="9525" lvl="0" indent="-9525" algn="just" rtl="1">
              <a:spcBef>
                <a:spcPts val="3600"/>
              </a:spcBef>
              <a:buClr>
                <a:srgbClr val="83992A"/>
              </a:buClr>
            </a:pPr>
            <a:r>
              <a:rPr lang="fa-IR" sz="3600" b="1" dirty="0">
                <a:solidFill>
                  <a:prstClr val="black">
                    <a:lumMod val="85000"/>
                    <a:lumOff val="15000"/>
                  </a:prstClr>
                </a:solidFill>
                <a:cs typeface="B Zar" panose="00000400000000000000" pitchFamily="2" charset="-78"/>
              </a:rPr>
              <a:t>از کارکرد گرایان معروف دیگر می توان به جان دیویی ، استانلی هال ، ادوارد ثراندایک ، جیمز مکین کتل ، هاروی کار و مارگارت فلوی واشبورن اشاره کرد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88790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anose="00000400000000000000" pitchFamily="2" charset="-78"/>
              </a:rPr>
              <a:t>نظریه ها و رویکردها</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lvl="0" indent="0" algn="just" rtl="1">
              <a:lnSpc>
                <a:spcPct val="150000"/>
              </a:lnSpc>
              <a:spcBef>
                <a:spcPts val="2400"/>
              </a:spcBef>
              <a:buClr>
                <a:srgbClr val="83992A"/>
              </a:buClr>
            </a:pPr>
            <a:r>
              <a:rPr lang="fa-IR" sz="3500" b="1" dirty="0">
                <a:solidFill>
                  <a:srgbClr val="00B0F0"/>
                </a:solidFill>
                <a:effectLst>
                  <a:outerShdw blurRad="38100" dist="38100" dir="2700000" algn="tl">
                    <a:srgbClr val="000000">
                      <a:alpha val="43137"/>
                    </a:srgbClr>
                  </a:outerShdw>
                </a:effectLst>
                <a:cs typeface="B Zar" panose="00000400000000000000" pitchFamily="2" charset="-78"/>
              </a:rPr>
              <a:t>نظریه روح زمان </a:t>
            </a:r>
            <a:r>
              <a:rPr lang="fa-IR" sz="3500" b="1" dirty="0">
                <a:solidFill>
                  <a:prstClr val="black">
                    <a:lumMod val="85000"/>
                    <a:lumOff val="15000"/>
                  </a:prstClr>
                </a:solidFill>
                <a:cs typeface="B Zar" panose="00000400000000000000" pitchFamily="2" charset="-78"/>
              </a:rPr>
              <a:t>بر تاثیر عوامل و نیروهای مؤثر خارج از حوزه علم روانشناسی ، مثل پیشرفت علوم دیگر ، اوضاع سیاسی ، پیشرفت فنی و وضعیت اقتصادی ، در رشد و تحول علم روانشناسی تأکید دارد.</a:t>
            </a:r>
          </a:p>
          <a:p>
            <a:pPr marL="0" lvl="0" indent="0" algn="just" rtl="1">
              <a:lnSpc>
                <a:spcPct val="150000"/>
              </a:lnSpc>
              <a:spcBef>
                <a:spcPts val="2400"/>
              </a:spcBef>
              <a:buClr>
                <a:srgbClr val="83992A"/>
              </a:buClr>
            </a:pPr>
            <a:r>
              <a:rPr lang="fa-IR" sz="3500" b="1" dirty="0">
                <a:solidFill>
                  <a:srgbClr val="00B0F0"/>
                </a:solidFill>
                <a:effectLst>
                  <a:outerShdw blurRad="38100" dist="38100" dir="2700000" algn="tl">
                    <a:srgbClr val="000000">
                      <a:alpha val="43137"/>
                    </a:srgbClr>
                  </a:outerShdw>
                </a:effectLst>
                <a:cs typeface="B Zar" panose="00000400000000000000" pitchFamily="2" charset="-78"/>
              </a:rPr>
              <a:t>دیدگاه بزرگ مرد </a:t>
            </a:r>
            <a:r>
              <a:rPr lang="fa-IR" b="1" dirty="0">
                <a:solidFill>
                  <a:prstClr val="black">
                    <a:lumMod val="85000"/>
                    <a:lumOff val="15000"/>
                  </a:prstClr>
                </a:solidFill>
                <a:cs typeface="B Zar" panose="00000400000000000000" pitchFamily="2" charset="-78"/>
              </a:rPr>
              <a:t>معتقد است که کارهای بزرگ و تحولات برجسته در تاریخ ، و هم چنین در تاریخ علم روانشناسی ، مربوط به انسان های خاصی است ودر نگارش تاریخ باید به این اشخاص تأکید شود.</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717658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C00000"/>
                </a:solidFill>
                <a:cs typeface="B Zar" panose="00000400000000000000" pitchFamily="2" charset="-78"/>
              </a:rPr>
              <a:t>فصل هفتم</a:t>
            </a:r>
            <a:endParaRPr lang="en-US" b="1" dirty="0">
              <a:solidFill>
                <a:srgbClr val="C00000"/>
              </a:solidFill>
              <a:cs typeface="B Zar" panose="00000400000000000000" pitchFamily="2" charset="-78"/>
            </a:endParaRPr>
          </a:p>
        </p:txBody>
      </p:sp>
      <p:sp>
        <p:nvSpPr>
          <p:cNvPr id="3" name="Subtitle 2"/>
          <p:cNvSpPr>
            <a:spLocks noGrp="1"/>
          </p:cNvSpPr>
          <p:nvPr>
            <p:ph type="subTitle" idx="1"/>
          </p:nvPr>
        </p:nvSpPr>
        <p:spPr/>
        <p:txBody>
          <a:bodyPr>
            <a:noAutofit/>
          </a:bodyPr>
          <a:lstStyle/>
          <a:p>
            <a:pPr lvl="0">
              <a:lnSpc>
                <a:spcPct val="150000"/>
              </a:lnSpc>
              <a:buClr>
                <a:srgbClr val="83992A"/>
              </a:buClr>
            </a:pPr>
            <a:r>
              <a:rPr lang="fa-IR" sz="54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B Zar" panose="00000400000000000000" pitchFamily="2" charset="-78"/>
              </a:rPr>
              <a:t>مکتب رفتار گرایی </a:t>
            </a:r>
          </a:p>
          <a:p>
            <a:endParaRPr lang="en-US" sz="5400" dirty="0">
              <a:cs typeface="B Zar" panose="00000400000000000000" pitchFamily="2" charset="-78"/>
            </a:endParaRPr>
          </a:p>
        </p:txBody>
      </p:sp>
    </p:spTree>
    <p:extLst>
      <p:ext uri="{BB962C8B-B14F-4D97-AF65-F5344CB8AC3E}">
        <p14:creationId xmlns:p14="http://schemas.microsoft.com/office/powerpoint/2010/main" val="4116186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6000" dirty="0">
                <a:solidFill>
                  <a:srgbClr val="00B0F0"/>
                </a:solidFill>
                <a:effectLst>
                  <a:outerShdw blurRad="38100" dist="38100" dir="2700000" algn="tl">
                    <a:srgbClr val="000000">
                      <a:alpha val="43137"/>
                    </a:srgbClr>
                  </a:outerShdw>
                </a:effectLst>
                <a:cs typeface="2  Titr" pitchFamily="2" charset="-78"/>
              </a:rPr>
              <a:t>مقدمه:</a:t>
            </a:r>
            <a:endParaRPr lang="en-US" dirty="0"/>
          </a:p>
        </p:txBody>
      </p:sp>
      <p:sp>
        <p:nvSpPr>
          <p:cNvPr id="3" name="Content Placeholder 2"/>
          <p:cNvSpPr>
            <a:spLocks noGrp="1"/>
          </p:cNvSpPr>
          <p:nvPr>
            <p:ph idx="1"/>
          </p:nvPr>
        </p:nvSpPr>
        <p:spPr/>
        <p:txBody>
          <a:bodyPr>
            <a:normAutofit fontScale="77500" lnSpcReduction="20000"/>
          </a:bodyPr>
          <a:lstStyle/>
          <a:p>
            <a:pPr marL="0" lvl="0" indent="0" algn="just" rtl="1">
              <a:lnSpc>
                <a:spcPct val="200000"/>
              </a:lnSpc>
              <a:spcBef>
                <a:spcPts val="1800"/>
              </a:spcBef>
              <a:buClr>
                <a:srgbClr val="83992A"/>
              </a:buClr>
              <a:buNone/>
            </a:pPr>
            <a:r>
              <a:rPr lang="fa-IR" sz="4400" b="1" spc="-150" dirty="0">
                <a:solidFill>
                  <a:prstClr val="black">
                    <a:lumMod val="85000"/>
                    <a:lumOff val="15000"/>
                  </a:prstClr>
                </a:solidFill>
                <a:cs typeface="B Zar" panose="00000400000000000000" pitchFamily="2" charset="-78"/>
              </a:rPr>
              <a:t>انتقاد ها به روش روان شناسی وونتی ، مطالعات حیوانی و روان شناسی عینی در روسیه باعث مساعد شدن زمینه برای ظهور نوع جدیدی از روان شناسی تحت عنوان روان شناسی رفتار گرایی شد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99220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ریشه های تاریخی رفتار گرایی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just" rtl="1">
              <a:lnSpc>
                <a:spcPct val="150000"/>
              </a:lnSpc>
              <a:spcBef>
                <a:spcPts val="1800"/>
              </a:spcBef>
              <a:buClr>
                <a:srgbClr val="83992A"/>
              </a:buClr>
              <a:buNone/>
            </a:pPr>
            <a:r>
              <a:rPr lang="fa-IR" sz="3200" b="1" dirty="0">
                <a:solidFill>
                  <a:prstClr val="black">
                    <a:lumMod val="85000"/>
                    <a:lumOff val="15000"/>
                  </a:prstClr>
                </a:solidFill>
                <a:cs typeface="B Zar" panose="00000400000000000000" pitchFamily="2" charset="-78"/>
              </a:rPr>
              <a:t>وجه مشترک همه دیدگاه های رفتار گرایی این بود که امکان ایجاد علمی برای مطالعه رفتار وجود دارد </a:t>
            </a:r>
            <a:r>
              <a:rPr lang="fa-IR" sz="32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1800"/>
              </a:spcBef>
              <a:buClr>
                <a:srgbClr val="83992A"/>
              </a:buClr>
              <a:buNone/>
            </a:pPr>
            <a:r>
              <a:rPr lang="fa-IR" sz="3200" b="1" dirty="0" smtClean="0">
                <a:solidFill>
                  <a:prstClr val="black">
                    <a:lumMod val="85000"/>
                    <a:lumOff val="15000"/>
                  </a:prstClr>
                </a:solidFill>
                <a:cs typeface="B Zar" panose="00000400000000000000" pitchFamily="2" charset="-78"/>
              </a:rPr>
              <a:t> </a:t>
            </a:r>
            <a:r>
              <a:rPr lang="fa-IR" sz="3200" b="1" dirty="0">
                <a:solidFill>
                  <a:prstClr val="black">
                    <a:lumMod val="85000"/>
                    <a:lumOff val="15000"/>
                  </a:prstClr>
                </a:solidFill>
                <a:cs typeface="B Zar" panose="00000400000000000000" pitchFamily="2" charset="-78"/>
              </a:rPr>
              <a:t>برخی رفتار گرا این علم را روان شناسی می دانستند ولی برخی دیگر معتقد بود باید علمی بنام تحلیل رفتار به وجود آید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3314515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effectLst>
                  <a:outerShdw blurRad="38100" dist="38100" dir="2700000" algn="tl">
                    <a:srgbClr val="000000">
                      <a:alpha val="43137"/>
                    </a:srgbClr>
                  </a:outerShdw>
                </a:effectLst>
                <a:cs typeface="B Zar" panose="00000400000000000000" pitchFamily="2" charset="-78"/>
              </a:rPr>
              <a:t>سچنوف ، بنیانگذار روان شناسی عینی روسیه </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Autofit/>
          </a:bodyPr>
          <a:lstStyle/>
          <a:p>
            <a:pPr marL="0" lvl="0" indent="0" algn="just" rtl="1">
              <a:spcBef>
                <a:spcPts val="1800"/>
              </a:spcBef>
              <a:buClr>
                <a:srgbClr val="83992A"/>
              </a:buClr>
              <a:buNone/>
            </a:pPr>
            <a:r>
              <a:rPr lang="fa-IR" sz="2800" b="1" dirty="0">
                <a:solidFill>
                  <a:prstClr val="black">
                    <a:lumMod val="85000"/>
                    <a:lumOff val="15000"/>
                  </a:prstClr>
                </a:solidFill>
                <a:cs typeface="B Zar" panose="00000400000000000000" pitchFamily="2" charset="-78"/>
              </a:rPr>
              <a:t>سچنوف فیزیولوژیست و روان شناس روسی به یک رویکرد عینی در روان شناسی معتقد شد </a:t>
            </a:r>
            <a:r>
              <a:rPr lang="fa-IR" sz="2800" b="1" dirty="0" smtClean="0">
                <a:solidFill>
                  <a:prstClr val="black">
                    <a:lumMod val="85000"/>
                    <a:lumOff val="15000"/>
                  </a:prstClr>
                </a:solidFill>
                <a:cs typeface="B Zar" panose="00000400000000000000" pitchFamily="2" charset="-78"/>
              </a:rPr>
              <a:t>.</a:t>
            </a:r>
          </a:p>
          <a:p>
            <a:pPr marL="0" lvl="0" indent="0" algn="just" rtl="1">
              <a:spcBef>
                <a:spcPts val="1800"/>
              </a:spcBef>
              <a:buClr>
                <a:srgbClr val="83992A"/>
              </a:buClr>
              <a:buNone/>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او با اعتقاد به این که همه رفتارها در واکنش به محیط ایجاد می شوند و همه رفتارها را نوعی انعکاس می داند . </a:t>
            </a:r>
            <a:endParaRPr lang="fa-IR" sz="2800" b="1" dirty="0" smtClean="0">
              <a:solidFill>
                <a:prstClr val="black">
                  <a:lumMod val="85000"/>
                  <a:lumOff val="15000"/>
                </a:prstClr>
              </a:solidFill>
              <a:cs typeface="B Zar" panose="00000400000000000000" pitchFamily="2" charset="-78"/>
            </a:endParaRPr>
          </a:p>
          <a:p>
            <a:pPr marL="0" lvl="0" indent="0" algn="just" rtl="1">
              <a:spcBef>
                <a:spcPts val="1800"/>
              </a:spcBef>
              <a:buClr>
                <a:srgbClr val="83992A"/>
              </a:buClr>
              <a:buNone/>
            </a:pPr>
            <a:r>
              <a:rPr lang="fa-IR" sz="2800" b="1" dirty="0" smtClean="0">
                <a:solidFill>
                  <a:prstClr val="black">
                    <a:lumMod val="85000"/>
                    <a:lumOff val="15000"/>
                  </a:prstClr>
                </a:solidFill>
                <a:cs typeface="B Zar" panose="00000400000000000000" pitchFamily="2" charset="-78"/>
              </a:rPr>
              <a:t>مهم </a:t>
            </a:r>
            <a:r>
              <a:rPr lang="fa-IR" sz="2800" b="1" dirty="0">
                <a:solidFill>
                  <a:prstClr val="black">
                    <a:lumMod val="85000"/>
                    <a:lumOff val="15000"/>
                  </a:prstClr>
                </a:solidFill>
                <a:cs typeface="B Zar" panose="00000400000000000000" pitchFamily="2" charset="-78"/>
              </a:rPr>
              <a:t>ترین مفهوم معرفی شده توسط او ، مفهوم بازداری بود که اولین بار بوسیله ادوارد وبر معرفی شده بود .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1668334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پاولف ، بنیانگذار مطالعات شرطی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150000"/>
              </a:lnSpc>
              <a:spcBef>
                <a:spcPts val="1800"/>
              </a:spcBef>
              <a:buClr>
                <a:srgbClr val="83992A"/>
              </a:buClr>
              <a:buNone/>
            </a:pPr>
            <a:r>
              <a:rPr lang="fa-IR" sz="4300" b="1" dirty="0">
                <a:solidFill>
                  <a:prstClr val="black">
                    <a:lumMod val="85000"/>
                    <a:lumOff val="15000"/>
                  </a:prstClr>
                </a:solidFill>
                <a:cs typeface="B Zar" panose="00000400000000000000" pitchFamily="2" charset="-78"/>
              </a:rPr>
              <a:t>پاولف فیزیولوژیست و روان شناس روسی موثرترین دانشمند در موج رفتار گرایی آمریکایی بود . </a:t>
            </a:r>
            <a:endParaRPr lang="fa-IR" sz="43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1800"/>
              </a:spcBef>
              <a:buClr>
                <a:srgbClr val="83992A"/>
              </a:buClr>
              <a:buNone/>
            </a:pPr>
            <a:r>
              <a:rPr lang="fa-IR" sz="4300" b="1" dirty="0" smtClean="0">
                <a:solidFill>
                  <a:prstClr val="black">
                    <a:lumMod val="85000"/>
                    <a:lumOff val="15000"/>
                  </a:prstClr>
                </a:solidFill>
                <a:cs typeface="B Zar" panose="00000400000000000000" pitchFamily="2" charset="-78"/>
              </a:rPr>
              <a:t>کار </a:t>
            </a:r>
            <a:r>
              <a:rPr lang="fa-IR" sz="4300" b="1" dirty="0">
                <a:solidFill>
                  <a:prstClr val="black">
                    <a:lumMod val="85000"/>
                    <a:lumOff val="15000"/>
                  </a:prstClr>
                </a:solidFill>
                <a:cs typeface="B Zar" panose="00000400000000000000" pitchFamily="2" charset="-78"/>
              </a:rPr>
              <a:t>او بر روی دستگاه گوارش متمرکز بود ، و بر روی سگها انجام می گرفت . در این </a:t>
            </a:r>
            <a:r>
              <a:rPr lang="fa-IR" sz="4300" b="1" dirty="0" smtClean="0">
                <a:solidFill>
                  <a:prstClr val="black">
                    <a:lumMod val="85000"/>
                    <a:lumOff val="15000"/>
                  </a:prstClr>
                </a:solidFill>
                <a:cs typeface="B Zar" panose="00000400000000000000" pitchFamily="2" charset="-78"/>
              </a:rPr>
              <a:t>خصوص </a:t>
            </a:r>
            <a:r>
              <a:rPr lang="fa-IR" sz="4300" b="1" dirty="0">
                <a:solidFill>
                  <a:prstClr val="black">
                    <a:lumMod val="85000"/>
                    <a:lumOff val="15000"/>
                  </a:prstClr>
                </a:solidFill>
                <a:cs typeface="B Zar" panose="00000400000000000000" pitchFamily="2" charset="-78"/>
              </a:rPr>
              <a:t>پدیده شرطی شدن را کشف کرد و آن را بلوک های یاد گیری دانست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768364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بختریف ، کاشف بازتابهای متداعی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150000"/>
              </a:lnSpc>
              <a:spcBef>
                <a:spcPts val="1800"/>
              </a:spcBef>
              <a:buClr>
                <a:srgbClr val="83992A"/>
              </a:buClr>
              <a:buNone/>
            </a:pPr>
            <a:r>
              <a:rPr lang="fa-IR" sz="4200" b="1" dirty="0">
                <a:solidFill>
                  <a:prstClr val="black">
                    <a:lumMod val="85000"/>
                    <a:lumOff val="15000"/>
                  </a:prstClr>
                </a:solidFill>
                <a:cs typeface="B Zar" panose="00000400000000000000" pitchFamily="2" charset="-78"/>
              </a:rPr>
              <a:t>بختریف فیزیولوژیست ، عصب شناس و روان پزشک و بنیان گذارروان شناسی عینی را که نوعی رفتار کرایی محسوب می شود ، او نیز مثل پاولف روی شرطی سازی کار می کرد </a:t>
            </a:r>
            <a:r>
              <a:rPr lang="fa-IR" sz="42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1800"/>
              </a:spcBef>
              <a:buClr>
                <a:srgbClr val="83992A"/>
              </a:buClr>
              <a:buNone/>
            </a:pPr>
            <a:r>
              <a:rPr lang="fa-IR" sz="4200" b="1" dirty="0" smtClean="0">
                <a:solidFill>
                  <a:prstClr val="black">
                    <a:lumMod val="85000"/>
                    <a:lumOff val="15000"/>
                  </a:prstClr>
                </a:solidFill>
                <a:cs typeface="B Zar" panose="00000400000000000000" pitchFamily="2" charset="-78"/>
              </a:rPr>
              <a:t>ولی </a:t>
            </a:r>
            <a:r>
              <a:rPr lang="fa-IR" sz="4200" b="1" dirty="0">
                <a:solidFill>
                  <a:prstClr val="black">
                    <a:lumMod val="85000"/>
                    <a:lumOff val="15000"/>
                  </a:prstClr>
                </a:solidFill>
                <a:cs typeface="B Zar" panose="00000400000000000000" pitchFamily="2" charset="-78"/>
              </a:rPr>
              <a:t>بر خلاف پاولف ، شرطی سازی را به فعالیت های عضلات مخطط نیز گسترش داد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251899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pc="-150" dirty="0">
                <a:solidFill>
                  <a:srgbClr val="C00000"/>
                </a:solidFill>
                <a:effectLst>
                  <a:outerShdw blurRad="38100" dist="38100" dir="2700000" algn="tl">
                    <a:srgbClr val="000000">
                      <a:alpha val="43137"/>
                    </a:srgbClr>
                  </a:outerShdw>
                </a:effectLst>
                <a:cs typeface="B Zar" panose="00000400000000000000" pitchFamily="2" charset="-78"/>
              </a:rPr>
              <a:t>ثراندایک پیشگام روان شناسی حیوانی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spcBef>
                <a:spcPts val="1800"/>
              </a:spcBef>
              <a:buClr>
                <a:srgbClr val="83992A"/>
              </a:buClr>
              <a:buNone/>
            </a:pPr>
            <a:r>
              <a:rPr lang="fa-IR" sz="3600" b="1" dirty="0">
                <a:solidFill>
                  <a:prstClr val="black">
                    <a:lumMod val="85000"/>
                    <a:lumOff val="15000"/>
                  </a:prstClr>
                </a:solidFill>
                <a:cs typeface="B Zar" panose="00000400000000000000" pitchFamily="2" charset="-78"/>
              </a:rPr>
              <a:t>ثراندایک ، شاگرد ویلیام جیمز بود که بر مطالعه یادگیری در حیوانات تمرکز یافت </a:t>
            </a:r>
            <a:r>
              <a:rPr lang="fa-IR" sz="3600" b="1" dirty="0" smtClean="0">
                <a:solidFill>
                  <a:prstClr val="black">
                    <a:lumMod val="85000"/>
                    <a:lumOff val="15000"/>
                  </a:prstClr>
                </a:solidFill>
                <a:cs typeface="B Zar" panose="00000400000000000000" pitchFamily="2" charset="-78"/>
              </a:rPr>
              <a:t>.</a:t>
            </a:r>
          </a:p>
          <a:p>
            <a:pPr marL="0" lvl="0" indent="0" algn="just" rtl="1">
              <a:spcBef>
                <a:spcPts val="1800"/>
              </a:spcBef>
              <a:buClr>
                <a:srgbClr val="83992A"/>
              </a:buClr>
              <a:buNone/>
            </a:pPr>
            <a:r>
              <a:rPr lang="fa-IR" sz="3600" b="1" dirty="0" smtClean="0">
                <a:solidFill>
                  <a:prstClr val="black">
                    <a:lumMod val="85000"/>
                    <a:lumOff val="15000"/>
                  </a:prstClr>
                </a:solidFill>
                <a:cs typeface="B Zar" panose="00000400000000000000" pitchFamily="2" charset="-78"/>
              </a:rPr>
              <a:t> </a:t>
            </a:r>
            <a:r>
              <a:rPr lang="fa-IR" sz="3600" b="1" dirty="0">
                <a:solidFill>
                  <a:prstClr val="black">
                    <a:lumMod val="85000"/>
                    <a:lumOff val="15000"/>
                  </a:prstClr>
                </a:solidFill>
                <a:cs typeface="B Zar" panose="00000400000000000000" pitchFamily="2" charset="-78"/>
              </a:rPr>
              <a:t>او </a:t>
            </a:r>
            <a:r>
              <a:rPr lang="fa-IR" sz="3600" b="1" dirty="0">
                <a:solidFill>
                  <a:srgbClr val="C00000"/>
                </a:solidFill>
                <a:cs typeface="B Zar" panose="00000400000000000000" pitchFamily="2" charset="-78"/>
              </a:rPr>
              <a:t>قانون اثر </a:t>
            </a:r>
            <a:r>
              <a:rPr lang="fa-IR" sz="3600" b="1" dirty="0">
                <a:solidFill>
                  <a:prstClr val="black">
                    <a:lumMod val="85000"/>
                    <a:lumOff val="15000"/>
                  </a:prstClr>
                </a:solidFill>
                <a:cs typeface="B Zar" panose="00000400000000000000" pitchFamily="2" charset="-78"/>
              </a:rPr>
              <a:t>و </a:t>
            </a:r>
            <a:r>
              <a:rPr lang="fa-IR" sz="3600" b="1" dirty="0">
                <a:solidFill>
                  <a:srgbClr val="C00000"/>
                </a:solidFill>
                <a:cs typeface="B Zar" panose="00000400000000000000" pitchFamily="2" charset="-78"/>
              </a:rPr>
              <a:t>قانون تمرین </a:t>
            </a:r>
            <a:r>
              <a:rPr lang="fa-IR" sz="3600" b="1" dirty="0">
                <a:solidFill>
                  <a:prstClr val="black">
                    <a:lumMod val="85000"/>
                    <a:lumOff val="15000"/>
                  </a:prstClr>
                </a:solidFill>
                <a:cs typeface="B Zar" panose="00000400000000000000" pitchFamily="2" charset="-78"/>
              </a:rPr>
              <a:t>را ارائه داد </a:t>
            </a:r>
          </a:p>
          <a:p>
            <a:pPr algn="r" rtl="1"/>
            <a:endParaRPr lang="en-US" sz="3600" b="1" dirty="0">
              <a:cs typeface="B Zar" panose="00000400000000000000" pitchFamily="2" charset="-78"/>
            </a:endParaRPr>
          </a:p>
        </p:txBody>
      </p:sp>
    </p:spTree>
    <p:extLst>
      <p:ext uri="{BB962C8B-B14F-4D97-AF65-F5344CB8AC3E}">
        <p14:creationId xmlns:p14="http://schemas.microsoft.com/office/powerpoint/2010/main" val="2543228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spcBef>
                <a:spcPts val="0"/>
              </a:spcBef>
            </a:pPr>
            <a:r>
              <a:rPr lang="fa-IR" sz="3600" b="1" spc="-150" dirty="0">
                <a:ln>
                  <a:noFill/>
                </a:ln>
                <a:solidFill>
                  <a:srgbClr val="C00000"/>
                </a:solidFill>
                <a:effectLst>
                  <a:outerShdw blurRad="38100" dist="38100" dir="2700000" algn="tl">
                    <a:srgbClr val="000000">
                      <a:alpha val="43137"/>
                    </a:srgbClr>
                  </a:outerShdw>
                </a:effectLst>
                <a:cs typeface="B Zar" panose="00000400000000000000" pitchFamily="2" charset="-78"/>
              </a:rPr>
              <a:t>واتسون بنیانگذار رسمی روان شناسی رفتار گرا </a:t>
            </a:r>
            <a:r>
              <a:rPr lang="fa-IR" sz="4200" spc="-150" dirty="0">
                <a:ln>
                  <a:noFill/>
                </a:ln>
                <a:solidFill>
                  <a:prstClr val="black"/>
                </a:solidFill>
                <a:cs typeface="Times New Roman"/>
              </a:rPr>
              <a:t/>
            </a:r>
            <a:br>
              <a:rPr lang="fa-IR" sz="4200" spc="-150" dirty="0">
                <a:ln>
                  <a:noFill/>
                </a:ln>
                <a:solidFill>
                  <a:prstClr val="black"/>
                </a:solidFill>
                <a:cs typeface="Times New Roman"/>
              </a:rPr>
            </a:br>
            <a:endParaRPr lang="en-US" dirty="0"/>
          </a:p>
        </p:txBody>
      </p:sp>
      <p:sp>
        <p:nvSpPr>
          <p:cNvPr id="3" name="Content Placeholder 2"/>
          <p:cNvSpPr>
            <a:spLocks noGrp="1"/>
          </p:cNvSpPr>
          <p:nvPr>
            <p:ph idx="1"/>
          </p:nvPr>
        </p:nvSpPr>
        <p:spPr/>
        <p:txBody>
          <a:bodyPr>
            <a:normAutofit/>
          </a:bodyPr>
          <a:lstStyle/>
          <a:p>
            <a:pPr marL="0" lvl="0" indent="0" algn="just" defTabSz="914400" rtl="1">
              <a:lnSpc>
                <a:spcPct val="150000"/>
              </a:lnSpc>
              <a:spcBef>
                <a:spcPts val="1800"/>
              </a:spcBef>
              <a:spcAft>
                <a:spcPts val="0"/>
              </a:spcAft>
              <a:buClrTx/>
              <a:buSzTx/>
              <a:buNone/>
            </a:pPr>
            <a:r>
              <a:rPr lang="fa-IR" sz="3200" b="1" dirty="0">
                <a:solidFill>
                  <a:prstClr val="black"/>
                </a:solidFill>
                <a:cs typeface="B Zar" panose="00000400000000000000" pitchFamily="2" charset="-78"/>
              </a:rPr>
              <a:t>واتسون موجودیت روان شناسی رفتار گرایی را با صراحت اعلام کرد . </a:t>
            </a:r>
            <a:endParaRPr lang="fa-IR" sz="3200" b="1" dirty="0" smtClean="0">
              <a:solidFill>
                <a:prstClr val="black"/>
              </a:solidFill>
              <a:cs typeface="B Zar" panose="00000400000000000000" pitchFamily="2" charset="-78"/>
            </a:endParaRPr>
          </a:p>
          <a:p>
            <a:pPr marL="0" lvl="0" indent="0" algn="just" defTabSz="914400" rtl="1">
              <a:lnSpc>
                <a:spcPct val="150000"/>
              </a:lnSpc>
              <a:spcBef>
                <a:spcPts val="1800"/>
              </a:spcBef>
              <a:spcAft>
                <a:spcPts val="0"/>
              </a:spcAft>
              <a:buClrTx/>
              <a:buSzTx/>
              <a:buNone/>
            </a:pPr>
            <a:r>
              <a:rPr lang="fa-IR" sz="3200" b="1" dirty="0" smtClean="0">
                <a:solidFill>
                  <a:prstClr val="black"/>
                </a:solidFill>
                <a:cs typeface="B Zar" panose="00000400000000000000" pitchFamily="2" charset="-78"/>
              </a:rPr>
              <a:t>او </a:t>
            </a:r>
            <a:r>
              <a:rPr lang="fa-IR" sz="3200" b="1" dirty="0">
                <a:solidFill>
                  <a:prstClr val="black"/>
                </a:solidFill>
                <a:cs typeface="B Zar" panose="00000400000000000000" pitchFamily="2" charset="-78"/>
              </a:rPr>
              <a:t>هم موضوع روان شناسی و هم روش پژوهش به کار رفته توسط وونت و همکارانش را مورد انتقاد قرار داد .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3404372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9525" lvl="0" indent="-9525" algn="just" rtl="1">
              <a:lnSpc>
                <a:spcPct val="150000"/>
              </a:lnSpc>
              <a:spcBef>
                <a:spcPts val="1800"/>
              </a:spcBef>
              <a:buClr>
                <a:srgbClr val="83992A"/>
              </a:buClr>
            </a:pPr>
            <a:r>
              <a:rPr lang="fa-IR" sz="4000" b="1" dirty="0">
                <a:solidFill>
                  <a:prstClr val="black">
                    <a:lumMod val="85000"/>
                    <a:lumOff val="15000"/>
                  </a:prstClr>
                </a:solidFill>
                <a:cs typeface="B Zar" panose="00000400000000000000" pitchFamily="2" charset="-78"/>
              </a:rPr>
              <a:t>واتسون رفتار را به چهار نوع اکتسابی آشکار ، اکتسابی نهان ، آشکار غیر اکتسابی ، و غیر اکتسابی نهان تقسیم بندی کرد </a:t>
            </a:r>
            <a:r>
              <a:rPr lang="fa-IR" sz="4000" b="1" dirty="0" smtClean="0">
                <a:solidFill>
                  <a:prstClr val="black">
                    <a:lumMod val="85000"/>
                    <a:lumOff val="15000"/>
                  </a:prstClr>
                </a:solidFill>
                <a:cs typeface="B Zar" panose="00000400000000000000" pitchFamily="2" charset="-78"/>
              </a:rPr>
              <a:t>.</a:t>
            </a:r>
          </a:p>
          <a:p>
            <a:pPr marL="9525" lvl="0" indent="-9525" algn="just" rtl="1">
              <a:lnSpc>
                <a:spcPct val="150000"/>
              </a:lnSpc>
              <a:spcBef>
                <a:spcPts val="1800"/>
              </a:spcBef>
              <a:buClr>
                <a:srgbClr val="83992A"/>
              </a:buClr>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او معتقد بود که برای بررسی این چهار نوع رفتار از چهار روش می توان استفاده کرد :مشاهده کنترل شده ، روش بازتاب شرطی ، روش آزمون ، و گزارش های کلامی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32416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نو رفتار گرایی</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150000"/>
              </a:lnSpc>
              <a:spcBef>
                <a:spcPts val="1800"/>
              </a:spcBef>
              <a:buClr>
                <a:srgbClr val="83992A"/>
              </a:buClr>
              <a:buNone/>
            </a:pPr>
            <a:r>
              <a:rPr lang="fa-IR" sz="4200" b="1" dirty="0">
                <a:solidFill>
                  <a:prstClr val="black">
                    <a:lumMod val="85000"/>
                    <a:lumOff val="15000"/>
                  </a:prstClr>
                </a:solidFill>
                <a:cs typeface="B Zar" panose="00000400000000000000" pitchFamily="2" charset="-78"/>
              </a:rPr>
              <a:t>نو رفتارگرایی از ترکیب رفتارگرایی با اثبات گرایی منطقی به وجود آمد </a:t>
            </a:r>
            <a:r>
              <a:rPr lang="fa-IR" sz="42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1800"/>
              </a:spcBef>
              <a:buClr>
                <a:srgbClr val="83992A"/>
              </a:buClr>
              <a:buNone/>
            </a:pPr>
            <a:r>
              <a:rPr lang="fa-IR" sz="4200" b="1" dirty="0" smtClean="0">
                <a:solidFill>
                  <a:prstClr val="black">
                    <a:lumMod val="85000"/>
                    <a:lumOff val="15000"/>
                  </a:prstClr>
                </a:solidFill>
                <a:cs typeface="B Zar" panose="00000400000000000000" pitchFamily="2" charset="-78"/>
              </a:rPr>
              <a:t> </a:t>
            </a:r>
            <a:r>
              <a:rPr lang="fa-IR" sz="4200" b="1" dirty="0">
                <a:solidFill>
                  <a:prstClr val="black">
                    <a:lumMod val="85000"/>
                    <a:lumOff val="15000"/>
                  </a:prstClr>
                </a:solidFill>
                <a:cs typeface="B Zar" panose="00000400000000000000" pitchFamily="2" charset="-78"/>
              </a:rPr>
              <a:t>اثبات گرایی اگوست کنت می گوید که علومی نظیر روان شناسی و جامعه شناسی باید موضوعاتی را مورد بررسی قرار دهند که کاملا عینی و قابل مشاهده باشند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149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anose="00000400000000000000" pitchFamily="2" charset="-78"/>
              </a:rPr>
              <a:t>نظریه ها و رویکردها</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2400"/>
              </a:spcBef>
              <a:buClr>
                <a:srgbClr val="83992A"/>
              </a:buClr>
            </a:pPr>
            <a:r>
              <a:rPr lang="fa-IR" sz="3500" b="1" dirty="0" smtClean="0">
                <a:solidFill>
                  <a:srgbClr val="00B0F0"/>
                </a:solidFill>
                <a:effectLst>
                  <a:outerShdw blurRad="38100" dist="38100" dir="2700000" algn="tl">
                    <a:srgbClr val="000000">
                      <a:alpha val="43137"/>
                    </a:srgbClr>
                  </a:outerShdw>
                </a:effectLst>
                <a:cs typeface="B Zar" panose="00000400000000000000" pitchFamily="2" charset="-78"/>
              </a:rPr>
              <a:t>دیدگاه </a:t>
            </a:r>
            <a:r>
              <a:rPr lang="fa-IR" sz="3500" b="1" dirty="0">
                <a:solidFill>
                  <a:srgbClr val="00B0F0"/>
                </a:solidFill>
                <a:effectLst>
                  <a:outerShdw blurRad="38100" dist="38100" dir="2700000" algn="tl">
                    <a:srgbClr val="000000">
                      <a:alpha val="43137"/>
                    </a:srgbClr>
                  </a:outerShdw>
                </a:effectLst>
                <a:cs typeface="B Zar" panose="00000400000000000000" pitchFamily="2" charset="-78"/>
              </a:rPr>
              <a:t>بزرگ </a:t>
            </a:r>
            <a:r>
              <a:rPr lang="fa-IR" sz="3500" b="1" dirty="0" smtClean="0">
                <a:solidFill>
                  <a:srgbClr val="00B0F0"/>
                </a:solidFill>
                <a:effectLst>
                  <a:outerShdw blurRad="38100" dist="38100" dir="2700000" algn="tl">
                    <a:srgbClr val="000000">
                      <a:alpha val="43137"/>
                    </a:srgbClr>
                  </a:outerShdw>
                </a:effectLst>
                <a:cs typeface="B Zar" panose="00000400000000000000" pitchFamily="2" charset="-78"/>
              </a:rPr>
              <a:t>مرد:</a:t>
            </a:r>
          </a:p>
          <a:p>
            <a:pPr marL="0" lvl="0" indent="0" algn="just" rtl="1">
              <a:lnSpc>
                <a:spcPct val="150000"/>
              </a:lnSpc>
              <a:spcBef>
                <a:spcPts val="2400"/>
              </a:spcBef>
              <a:buClr>
                <a:srgbClr val="83992A"/>
              </a:buClr>
            </a:pPr>
            <a:r>
              <a:rPr lang="fa-IR" sz="3200" b="1" dirty="0" smtClean="0">
                <a:solidFill>
                  <a:srgbClr val="00B0F0"/>
                </a:solidFill>
                <a:effectLst>
                  <a:outerShdw blurRad="38100" dist="38100" dir="2700000" algn="tl">
                    <a:srgbClr val="000000">
                      <a:alpha val="43137"/>
                    </a:srgbClr>
                  </a:outerShdw>
                </a:effectLst>
                <a:cs typeface="B Zar" panose="00000400000000000000" pitchFamily="2" charset="-78"/>
              </a:rPr>
              <a:t>این دیدگاه </a:t>
            </a:r>
            <a:r>
              <a:rPr lang="fa-IR" b="1" dirty="0">
                <a:solidFill>
                  <a:prstClr val="black">
                    <a:lumMod val="85000"/>
                    <a:lumOff val="15000"/>
                  </a:prstClr>
                </a:solidFill>
                <a:cs typeface="B Zar" panose="00000400000000000000" pitchFamily="2" charset="-78"/>
              </a:rPr>
              <a:t>معتقد است که کارهای بزرگ و تحولات برجسته در تاریخ ، و هم چنین در تاریخ علم روانشناسی ، مربوط به انسان های خاصی است ودر نگارش تاریخ باید به این اشخاص تأکید شود.</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421461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هال . تولمن . ماورر</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pPr marL="0" lvl="0" indent="0" algn="just" rtl="1">
              <a:lnSpc>
                <a:spcPct val="150000"/>
              </a:lnSpc>
              <a:spcBef>
                <a:spcPts val="1800"/>
              </a:spcBef>
              <a:buClr>
                <a:srgbClr val="83992A"/>
              </a:buClr>
              <a:buNone/>
            </a:pPr>
            <a:r>
              <a:rPr lang="fa-IR" sz="4200" b="1" dirty="0">
                <a:solidFill>
                  <a:prstClr val="black">
                    <a:lumMod val="85000"/>
                    <a:lumOff val="15000"/>
                  </a:prstClr>
                </a:solidFill>
                <a:cs typeface="B Zar" panose="00000400000000000000" pitchFamily="2" charset="-78"/>
              </a:rPr>
              <a:t>هال با نظریه کاهش سایق خود معروف است . </a:t>
            </a:r>
            <a:endParaRPr lang="fa-IR" sz="42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1800"/>
              </a:spcBef>
              <a:buClr>
                <a:srgbClr val="83992A"/>
              </a:buClr>
              <a:buNone/>
            </a:pPr>
            <a:r>
              <a:rPr lang="fa-IR" sz="4200" b="1" dirty="0" smtClean="0">
                <a:solidFill>
                  <a:prstClr val="black">
                    <a:lumMod val="85000"/>
                    <a:lumOff val="15000"/>
                  </a:prstClr>
                </a:solidFill>
                <a:cs typeface="B Zar" panose="00000400000000000000" pitchFamily="2" charset="-78"/>
              </a:rPr>
              <a:t>تولمن </a:t>
            </a:r>
            <a:r>
              <a:rPr lang="fa-IR" sz="4200" b="1" dirty="0">
                <a:solidFill>
                  <a:prstClr val="black">
                    <a:lumMod val="85000"/>
                    <a:lumOff val="15000"/>
                  </a:prstClr>
                </a:solidFill>
                <a:cs typeface="B Zar" panose="00000400000000000000" pitchFamily="2" charset="-78"/>
              </a:rPr>
              <a:t>با فرمول توابع رفتار و نقشه شناختی خود توانست به نو رفتار گرایی کمک کند </a:t>
            </a:r>
            <a:r>
              <a:rPr lang="fa-IR" sz="42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1800"/>
              </a:spcBef>
              <a:buClr>
                <a:srgbClr val="83992A"/>
              </a:buClr>
              <a:buNone/>
            </a:pPr>
            <a:r>
              <a:rPr lang="fa-IR" sz="4200" b="1" dirty="0" smtClean="0">
                <a:solidFill>
                  <a:prstClr val="black">
                    <a:lumMod val="85000"/>
                    <a:lumOff val="15000"/>
                  </a:prstClr>
                </a:solidFill>
                <a:cs typeface="B Zar" panose="00000400000000000000" pitchFamily="2" charset="-78"/>
              </a:rPr>
              <a:t> </a:t>
            </a:r>
            <a:r>
              <a:rPr lang="fa-IR" sz="4200" b="1" dirty="0">
                <a:solidFill>
                  <a:prstClr val="black">
                    <a:lumMod val="85000"/>
                    <a:lumOff val="15000"/>
                  </a:prstClr>
                </a:solidFill>
                <a:cs typeface="B Zar" panose="00000400000000000000" pitchFamily="2" charset="-78"/>
              </a:rPr>
              <a:t>ماورر نظریه دو عاملی خود را ارائه داد و نیز حالت هیجانی جاندار را به عنوان یک عامل محوری در اکتساب و یاد آوری رفتار های یاد گرفته شده دخیل دانست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198217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effectLst>
                  <a:outerShdw blurRad="38100" dist="38100" dir="2700000" algn="tl">
                    <a:srgbClr val="000000">
                      <a:alpha val="43137"/>
                    </a:srgbClr>
                  </a:outerShdw>
                </a:effectLst>
                <a:cs typeface="B Zar" panose="00000400000000000000" pitchFamily="2" charset="-78"/>
              </a:rPr>
              <a:t>اسکینر نظریه شرطی سازی کنشگر</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pPr marL="9525" lvl="0" indent="-9525" algn="just" rtl="1">
              <a:lnSpc>
                <a:spcPct val="200000"/>
              </a:lnSpc>
              <a:spcBef>
                <a:spcPts val="1800"/>
              </a:spcBef>
              <a:buClr>
                <a:srgbClr val="83992A"/>
              </a:buClr>
            </a:pPr>
            <a:r>
              <a:rPr lang="fa-IR" sz="4200" b="1" dirty="0">
                <a:solidFill>
                  <a:prstClr val="black">
                    <a:lumMod val="85000"/>
                    <a:lumOff val="15000"/>
                  </a:prstClr>
                </a:solidFill>
                <a:cs typeface="B Zar" panose="00000400000000000000" pitchFamily="2" charset="-78"/>
              </a:rPr>
              <a:t> اسکینر از حامیان سر سخت رفتار گرایی بود . </a:t>
            </a:r>
            <a:endParaRPr lang="fa-IR" sz="4200" b="1" dirty="0" smtClean="0">
              <a:solidFill>
                <a:prstClr val="black">
                  <a:lumMod val="85000"/>
                  <a:lumOff val="15000"/>
                </a:prstClr>
              </a:solidFill>
              <a:cs typeface="B Zar" panose="00000400000000000000" pitchFamily="2" charset="-78"/>
            </a:endParaRPr>
          </a:p>
          <a:p>
            <a:pPr marL="9525" lvl="0" indent="-9525" algn="just" rtl="1">
              <a:lnSpc>
                <a:spcPct val="200000"/>
              </a:lnSpc>
              <a:spcBef>
                <a:spcPts val="1800"/>
              </a:spcBef>
              <a:buClr>
                <a:srgbClr val="83992A"/>
              </a:buClr>
            </a:pPr>
            <a:r>
              <a:rPr lang="fa-IR" sz="4200" b="1" dirty="0" smtClean="0">
                <a:solidFill>
                  <a:prstClr val="black">
                    <a:lumMod val="85000"/>
                    <a:lumOff val="15000"/>
                  </a:prstClr>
                </a:solidFill>
                <a:cs typeface="B Zar" panose="00000400000000000000" pitchFamily="2" charset="-78"/>
              </a:rPr>
              <a:t>او </a:t>
            </a:r>
            <a:r>
              <a:rPr lang="fa-IR" sz="4200" b="1" dirty="0">
                <a:solidFill>
                  <a:prstClr val="black">
                    <a:lumMod val="85000"/>
                    <a:lumOff val="15000"/>
                  </a:prstClr>
                </a:solidFill>
                <a:cs typeface="B Zar" panose="00000400000000000000" pitchFamily="2" charset="-78"/>
              </a:rPr>
              <a:t>طرفدار نظریه بیکن بود که می گفت علم باید توصیفی و استقرایی باشد نه نظری و </a:t>
            </a:r>
            <a:r>
              <a:rPr lang="fa-IR" sz="4200" b="1" dirty="0" smtClean="0">
                <a:solidFill>
                  <a:prstClr val="black">
                    <a:lumMod val="85000"/>
                    <a:lumOff val="15000"/>
                  </a:prstClr>
                </a:solidFill>
                <a:cs typeface="B Zar" panose="00000400000000000000" pitchFamily="2" charset="-78"/>
              </a:rPr>
              <a:t>قیاسی.</a:t>
            </a:r>
          </a:p>
          <a:p>
            <a:pPr marL="9525" lvl="0" indent="-9525" algn="just" rtl="1">
              <a:lnSpc>
                <a:spcPct val="200000"/>
              </a:lnSpc>
              <a:spcBef>
                <a:spcPts val="1800"/>
              </a:spcBef>
              <a:buClr>
                <a:srgbClr val="83992A"/>
              </a:buClr>
            </a:pPr>
            <a:r>
              <a:rPr lang="fa-IR" sz="4200" b="1" dirty="0" smtClean="0">
                <a:solidFill>
                  <a:prstClr val="black">
                    <a:lumMod val="85000"/>
                    <a:lumOff val="15000"/>
                  </a:prstClr>
                </a:solidFill>
                <a:cs typeface="B Zar" panose="00000400000000000000" pitchFamily="2" charset="-78"/>
              </a:rPr>
              <a:t> اسکینر </a:t>
            </a:r>
            <a:r>
              <a:rPr lang="fa-IR" sz="4200" b="1" dirty="0">
                <a:solidFill>
                  <a:prstClr val="black">
                    <a:lumMod val="85000"/>
                    <a:lumOff val="15000"/>
                  </a:prstClr>
                </a:solidFill>
                <a:cs typeface="B Zar" panose="00000400000000000000" pitchFamily="2" charset="-78"/>
              </a:rPr>
              <a:t>نظریه شرطی سازی کنشگر را ارائه داد.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965137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solidFill>
                  <a:srgbClr val="C00000"/>
                </a:solidFill>
                <a:effectLst>
                  <a:outerShdw blurRad="38100" dist="38100" dir="2700000" algn="tl">
                    <a:srgbClr val="000000">
                      <a:alpha val="43137"/>
                    </a:srgbClr>
                  </a:outerShdw>
                </a:effectLst>
                <a:cs typeface="B Zar" panose="00000400000000000000" pitchFamily="2" charset="-78"/>
              </a:rPr>
              <a:t>تغییرات بعدی در رفتار گرایی – دیوید پریماک </a:t>
            </a:r>
            <a:endParaRPr lang="en-US" sz="28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1800"/>
              </a:spcBef>
              <a:buClr>
                <a:srgbClr val="83992A"/>
              </a:buClr>
              <a:buNone/>
            </a:pPr>
            <a:r>
              <a:rPr lang="fa-IR" sz="2800" b="1" dirty="0">
                <a:solidFill>
                  <a:prstClr val="black">
                    <a:lumMod val="85000"/>
                    <a:lumOff val="15000"/>
                  </a:prstClr>
                </a:solidFill>
                <a:cs typeface="B Zar" panose="00000400000000000000" pitchFamily="2" charset="-78"/>
              </a:rPr>
              <a:t>دیوید پریماک در مطالعات خود با استفاده از مدل اسکینر اصلی بنام اصل پریماک داد که عبارت از این است که می توان با پاسخی که علاقه ارگانیزم به آن زیاد است ، پاسخ دیگری که فراوانی آن کمتر است ، تقویت کرد .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10279852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مارتین سیلگمن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9525" lvl="0" indent="-9525" algn="just" rtl="1">
              <a:lnSpc>
                <a:spcPct val="200000"/>
              </a:lnSpc>
              <a:spcBef>
                <a:spcPts val="1800"/>
              </a:spcBef>
              <a:buClr>
                <a:srgbClr val="83992A"/>
              </a:buClr>
            </a:pPr>
            <a:r>
              <a:rPr lang="fa-IR" sz="2800" b="1" dirty="0">
                <a:solidFill>
                  <a:prstClr val="black">
                    <a:lumMod val="85000"/>
                    <a:lumOff val="15000"/>
                  </a:prstClr>
                </a:solidFill>
                <a:cs typeface="B Zar" panose="00000400000000000000" pitchFamily="2" charset="-78"/>
              </a:rPr>
              <a:t>سیلگمن از رهبران مسلم در حوزه روانشناسی جدید است </a:t>
            </a:r>
          </a:p>
          <a:p>
            <a:pPr marL="9525" lvl="0" indent="-9525" algn="just" rtl="1">
              <a:lnSpc>
                <a:spcPct val="200000"/>
              </a:lnSpc>
              <a:spcBef>
                <a:spcPts val="1800"/>
              </a:spcBef>
              <a:buClr>
                <a:srgbClr val="83992A"/>
              </a:buClr>
            </a:pPr>
            <a:r>
              <a:rPr lang="fa-IR" sz="2800" b="1" dirty="0">
                <a:solidFill>
                  <a:prstClr val="black">
                    <a:lumMod val="85000"/>
                    <a:lumOff val="15000"/>
                  </a:prstClr>
                </a:solidFill>
                <a:cs typeface="B Zar" panose="00000400000000000000" pitchFamily="2" charset="-78"/>
              </a:rPr>
              <a:t>او نوعی از یاد گیری کشف کرد که به آن </a:t>
            </a:r>
            <a:r>
              <a:rPr lang="fa-IR" sz="2800" b="1" dirty="0">
                <a:solidFill>
                  <a:srgbClr val="C00000"/>
                </a:solidFill>
                <a:cs typeface="B Zar" panose="00000400000000000000" pitchFamily="2" charset="-78"/>
              </a:rPr>
              <a:t>درماندگی آموخته شده </a:t>
            </a:r>
            <a:r>
              <a:rPr lang="fa-IR" sz="2800" b="1" dirty="0">
                <a:solidFill>
                  <a:prstClr val="black">
                    <a:lumMod val="85000"/>
                    <a:lumOff val="15000"/>
                  </a:prstClr>
                </a:solidFill>
                <a:cs typeface="B Zar" panose="00000400000000000000" pitchFamily="2" charset="-78"/>
              </a:rPr>
              <a:t>نام نهاد .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1925794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b="1" dirty="0">
                <a:solidFill>
                  <a:srgbClr val="C00000"/>
                </a:solidFill>
                <a:effectLst>
                  <a:outerShdw blurRad="38100" dist="38100" dir="2700000" algn="tl">
                    <a:srgbClr val="000000">
                      <a:alpha val="43137"/>
                    </a:srgbClr>
                  </a:outerShdw>
                </a:effectLst>
                <a:cs typeface="B Zar" panose="00000400000000000000" pitchFamily="2" charset="-78"/>
              </a:rPr>
              <a:t>آلبرت بندورا</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pPr marL="0" lvl="0" indent="0" algn="just" rtl="1">
              <a:lnSpc>
                <a:spcPct val="200000"/>
              </a:lnSpc>
              <a:spcBef>
                <a:spcPts val="1800"/>
              </a:spcBef>
              <a:buClr>
                <a:srgbClr val="83992A"/>
              </a:buClr>
              <a:buNone/>
            </a:pPr>
            <a:r>
              <a:rPr lang="fa-IR" sz="4200" b="1" dirty="0">
                <a:solidFill>
                  <a:prstClr val="black">
                    <a:lumMod val="85000"/>
                    <a:lumOff val="15000"/>
                  </a:prstClr>
                </a:solidFill>
                <a:cs typeface="B Zar" panose="00000400000000000000" pitchFamily="2" charset="-78"/>
              </a:rPr>
              <a:t>نظریه یادگیری اجتماعی را می توان یکپارچه کننده و پلی بین نظریه های شناختی و رفتاری دانست </a:t>
            </a:r>
            <a:r>
              <a:rPr lang="fa-IR" sz="4200" b="1" dirty="0" smtClean="0">
                <a:solidFill>
                  <a:prstClr val="black">
                    <a:lumMod val="85000"/>
                    <a:lumOff val="15000"/>
                  </a:prstClr>
                </a:solidFill>
                <a:cs typeface="B Zar" panose="00000400000000000000" pitchFamily="2" charset="-78"/>
              </a:rPr>
              <a:t>.</a:t>
            </a:r>
          </a:p>
          <a:p>
            <a:pPr marL="0" lvl="0" indent="0" algn="just" rtl="1">
              <a:lnSpc>
                <a:spcPct val="200000"/>
              </a:lnSpc>
              <a:spcBef>
                <a:spcPts val="1800"/>
              </a:spcBef>
              <a:buClr>
                <a:srgbClr val="83992A"/>
              </a:buClr>
              <a:buNone/>
            </a:pPr>
            <a:r>
              <a:rPr lang="fa-IR" sz="4200" b="1" dirty="0" smtClean="0">
                <a:solidFill>
                  <a:prstClr val="black">
                    <a:lumMod val="85000"/>
                    <a:lumOff val="15000"/>
                  </a:prstClr>
                </a:solidFill>
                <a:cs typeface="B Zar" panose="00000400000000000000" pitchFamily="2" charset="-78"/>
              </a:rPr>
              <a:t> </a:t>
            </a:r>
            <a:r>
              <a:rPr lang="fa-IR" sz="4200" b="1" dirty="0">
                <a:solidFill>
                  <a:prstClr val="black">
                    <a:lumMod val="85000"/>
                    <a:lumOff val="15000"/>
                  </a:prstClr>
                </a:solidFill>
                <a:cs typeface="B Zar" panose="00000400000000000000" pitchFamily="2" charset="-78"/>
              </a:rPr>
              <a:t>او در نظریه های یادگیری اجتماعی اساساً به فرایند های توجه ، به یاد سپاری ، تولید و انگیزش تأکید دارد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912106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9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هشتم</a:t>
            </a:r>
            <a:endParaRPr lang="en-US" dirty="0"/>
          </a:p>
        </p:txBody>
      </p:sp>
      <p:sp>
        <p:nvSpPr>
          <p:cNvPr id="3" name="Subtitle 2"/>
          <p:cNvSpPr>
            <a:spLocks noGrp="1"/>
          </p:cNvSpPr>
          <p:nvPr>
            <p:ph type="subTitle" idx="1"/>
          </p:nvPr>
        </p:nvSpPr>
        <p:spPr/>
        <p:txBody>
          <a:bodyPr>
            <a:normAutofit fontScale="62500" lnSpcReduction="20000"/>
          </a:bodyPr>
          <a:lstStyle/>
          <a:p>
            <a:pPr lvl="0">
              <a:lnSpc>
                <a:spcPct val="150000"/>
              </a:lnSpc>
              <a:buClr>
                <a:srgbClr val="83992A"/>
              </a:buClr>
            </a:pPr>
            <a:r>
              <a:rPr lang="fa-IR" sz="8600" b="1" spc="50" dirty="0">
                <a:ln w="11430"/>
                <a:solidFill>
                  <a:srgbClr val="C00000"/>
                </a:solidFill>
                <a:effectLst>
                  <a:outerShdw blurRad="76200" dist="50800" dir="5400000" algn="tl" rotWithShape="0">
                    <a:srgbClr val="000000">
                      <a:alpha val="65000"/>
                    </a:srgbClr>
                  </a:outerShdw>
                </a:effectLst>
                <a:cs typeface="B Zar" panose="00000400000000000000" pitchFamily="2" charset="-78"/>
              </a:rPr>
              <a:t>روان شناسی گشتالت </a:t>
            </a:r>
          </a:p>
          <a:p>
            <a:endParaRPr lang="en-US" dirty="0"/>
          </a:p>
        </p:txBody>
      </p:sp>
    </p:spTree>
    <p:extLst>
      <p:ext uri="{BB962C8B-B14F-4D97-AF65-F5344CB8AC3E}">
        <p14:creationId xmlns:p14="http://schemas.microsoft.com/office/powerpoint/2010/main" val="2587272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solidFill>
                  <a:srgbClr val="C00000"/>
                </a:solidFill>
                <a:effectLst>
                  <a:outerShdw blurRad="38100" dist="38100" dir="2700000" algn="tl">
                    <a:srgbClr val="000000">
                      <a:alpha val="43137"/>
                    </a:srgbClr>
                  </a:outerShdw>
                </a:effectLst>
                <a:cs typeface="B Zar" panose="00000400000000000000" pitchFamily="2" charset="-78"/>
              </a:rPr>
              <a:t>مقدمه</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a:xfrm>
            <a:off x="1295401" y="2336800"/>
            <a:ext cx="9601196" cy="3539068"/>
          </a:xfrm>
        </p:spPr>
        <p:txBody>
          <a:bodyPr>
            <a:normAutofit fontScale="70000" lnSpcReduction="20000"/>
          </a:bodyPr>
          <a:lstStyle/>
          <a:p>
            <a:pPr marL="0" lvl="0" indent="22225" algn="just" rtl="1">
              <a:lnSpc>
                <a:spcPct val="170000"/>
              </a:lnSpc>
              <a:spcBef>
                <a:spcPts val="2400"/>
              </a:spcBef>
              <a:buClr>
                <a:srgbClr val="83992A"/>
              </a:buClr>
            </a:pPr>
            <a:r>
              <a:rPr lang="fa-IR" sz="3400" b="1" spc="-150" dirty="0">
                <a:solidFill>
                  <a:prstClr val="black">
                    <a:lumMod val="85000"/>
                    <a:lumOff val="15000"/>
                  </a:prstClr>
                </a:solidFill>
                <a:cs typeface="B Zar" panose="00000400000000000000" pitchFamily="2" charset="-78"/>
              </a:rPr>
              <a:t>گشتالت گرایی مخالف بررسی هشیاری نبود ، ولی با تجزیه آن مخالف بود . گشتالتی ها معتقد بودند که با اتخاذ یک روش مولار در مطالعه هشیاری ، می توان به تجربه پدیدار شناسی متمرکز شد . </a:t>
            </a:r>
          </a:p>
          <a:p>
            <a:pPr marL="0" lvl="0" indent="22225" algn="just" rtl="1">
              <a:lnSpc>
                <a:spcPct val="170000"/>
              </a:lnSpc>
              <a:spcBef>
                <a:spcPts val="2400"/>
              </a:spcBef>
              <a:buClr>
                <a:srgbClr val="83992A"/>
              </a:buClr>
            </a:pPr>
            <a:r>
              <a:rPr lang="fa-IR" sz="3400" b="1" spc="-150" dirty="0">
                <a:solidFill>
                  <a:prstClr val="black">
                    <a:lumMod val="85000"/>
                    <a:lumOff val="15000"/>
                  </a:prstClr>
                </a:solidFill>
                <a:cs typeface="B Zar" panose="00000400000000000000" pitchFamily="2" charset="-78"/>
              </a:rPr>
              <a:t>بحث کل در فلسفه دارای قدمت زیادی است . حداقل آن را می توان به صورت مدون در نظریات افلاطون جستجو کرد </a:t>
            </a:r>
            <a:r>
              <a:rPr lang="fa-IR" sz="3400" b="1" spc="-150" dirty="0" smtClean="0">
                <a:solidFill>
                  <a:prstClr val="black">
                    <a:lumMod val="85000"/>
                    <a:lumOff val="15000"/>
                  </a:prstClr>
                </a:solidFill>
                <a:cs typeface="B Zar" panose="00000400000000000000" pitchFamily="2" charset="-78"/>
              </a:rPr>
              <a:t>. </a:t>
            </a:r>
            <a:r>
              <a:rPr lang="fa-IR" sz="3400" b="1" spc="-150" dirty="0">
                <a:solidFill>
                  <a:prstClr val="black">
                    <a:lumMod val="85000"/>
                    <a:lumOff val="15000"/>
                  </a:prstClr>
                </a:solidFill>
                <a:cs typeface="B Zar" panose="00000400000000000000" pitchFamily="2" charset="-78"/>
              </a:rPr>
              <a:t>او به وجود کل معتقد بود . ولی شاگرد او ارسطو آن را یک وجود ذهنی انتزاعی از جزئیات عینی تلقی می کرد . </a:t>
            </a:r>
          </a:p>
          <a:p>
            <a:pPr algn="r" rtl="1">
              <a:lnSpc>
                <a:spcPct val="170000"/>
              </a:lnSpc>
            </a:pPr>
            <a:endParaRPr lang="en-US" b="1" dirty="0">
              <a:cs typeface="B Zar" panose="00000400000000000000" pitchFamily="2" charset="-78"/>
            </a:endParaRPr>
          </a:p>
        </p:txBody>
      </p:sp>
    </p:spTree>
    <p:extLst>
      <p:ext uri="{BB962C8B-B14F-4D97-AF65-F5344CB8AC3E}">
        <p14:creationId xmlns:p14="http://schemas.microsoft.com/office/powerpoint/2010/main" val="1817563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مقدمه</a:t>
            </a:r>
            <a:endParaRPr lang="en-US" dirty="0"/>
          </a:p>
        </p:txBody>
      </p:sp>
      <p:sp>
        <p:nvSpPr>
          <p:cNvPr id="3" name="Content Placeholder 2"/>
          <p:cNvSpPr>
            <a:spLocks noGrp="1"/>
          </p:cNvSpPr>
          <p:nvPr>
            <p:ph idx="1"/>
          </p:nvPr>
        </p:nvSpPr>
        <p:spPr/>
        <p:txBody>
          <a:bodyPr/>
          <a:lstStyle/>
          <a:p>
            <a:pPr marL="0" lvl="0" indent="22225" algn="just" rtl="1">
              <a:lnSpc>
                <a:spcPct val="150000"/>
              </a:lnSpc>
              <a:spcBef>
                <a:spcPts val="2400"/>
              </a:spcBef>
              <a:buClr>
                <a:srgbClr val="83992A"/>
              </a:buClr>
            </a:pPr>
            <a:r>
              <a:rPr lang="fa-IR" sz="3100" b="1" spc="-150" dirty="0">
                <a:solidFill>
                  <a:prstClr val="black">
                    <a:lumMod val="85000"/>
                    <a:lumOff val="15000"/>
                  </a:prstClr>
                </a:solidFill>
                <a:cs typeface="B Zar" panose="00000400000000000000" pitchFamily="2" charset="-78"/>
              </a:rPr>
              <a:t>در نظریات فلاسفه مسلمان نیز کل دارای اهمیت بود و ادراک کل از سوی انسان را جزو ادله ای می شمردند که نشان دهنده وجود نفس غیر مادی و مشارکت آن در اعمال ذهنی انسان بود</a:t>
            </a:r>
          </a:p>
          <a:p>
            <a:pPr algn="r" rtl="1">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1611175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spc="-150" dirty="0">
                <a:solidFill>
                  <a:srgbClr val="C00000"/>
                </a:solidFill>
                <a:effectLst>
                  <a:outerShdw blurRad="38100" dist="38100" dir="2700000" algn="tl">
                    <a:srgbClr val="000000">
                      <a:alpha val="43137"/>
                    </a:srgbClr>
                  </a:outerShdw>
                </a:effectLst>
                <a:cs typeface="B Zar" panose="00000400000000000000" pitchFamily="2" charset="-78"/>
              </a:rPr>
              <a:t>ور تایمر ، آغاز گر رسمی مکتب گشتالت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1800"/>
              </a:spcBef>
              <a:buClr>
                <a:srgbClr val="83992A"/>
              </a:buClr>
              <a:buNone/>
            </a:pPr>
            <a:r>
              <a:rPr lang="fa-IR" sz="3200" b="1" dirty="0">
                <a:solidFill>
                  <a:prstClr val="black">
                    <a:lumMod val="85000"/>
                    <a:lumOff val="15000"/>
                  </a:prstClr>
                </a:solidFill>
                <a:cs typeface="B Zar" panose="00000400000000000000" pitchFamily="2" charset="-78"/>
              </a:rPr>
              <a:t>ور تایمر شروع کننده مکتب گشتالت بود و اولین آزمایشات را در این زمینه به وسیله حرکت نما انجام داد . </a:t>
            </a:r>
            <a:endParaRPr lang="fa-IR" sz="32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1800"/>
              </a:spcBef>
              <a:buClr>
                <a:srgbClr val="83992A"/>
              </a:buClr>
              <a:buNone/>
            </a:pPr>
            <a:r>
              <a:rPr lang="fa-IR" sz="3200" b="1" dirty="0" smtClean="0">
                <a:solidFill>
                  <a:prstClr val="black">
                    <a:lumMod val="85000"/>
                    <a:lumOff val="15000"/>
                  </a:prstClr>
                </a:solidFill>
                <a:cs typeface="B Zar" panose="00000400000000000000" pitchFamily="2" charset="-78"/>
              </a:rPr>
              <a:t>او </a:t>
            </a:r>
            <a:r>
              <a:rPr lang="fa-IR" sz="3200" b="1" dirty="0">
                <a:solidFill>
                  <a:prstClr val="black">
                    <a:lumMod val="85000"/>
                    <a:lumOff val="15000"/>
                  </a:prstClr>
                </a:solidFill>
                <a:cs typeface="B Zar" panose="00000400000000000000" pitchFamily="2" charset="-78"/>
              </a:rPr>
              <a:t>پدیده فای و مفهوم بینش را مطرح کرد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15097635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spcBef>
                <a:spcPts val="0"/>
              </a:spcBef>
            </a:pPr>
            <a:r>
              <a:rPr lang="fa-IR" sz="3600" b="1" dirty="0">
                <a:ln>
                  <a:noFill/>
                </a:ln>
                <a:solidFill>
                  <a:srgbClr val="C00000"/>
                </a:solidFill>
                <a:effectLst>
                  <a:outerShdw blurRad="38100" dist="38100" dir="2700000" algn="tl">
                    <a:srgbClr val="000000">
                      <a:alpha val="43137"/>
                    </a:srgbClr>
                  </a:outerShdw>
                </a:effectLst>
                <a:cs typeface="B Zar" panose="00000400000000000000" pitchFamily="2" charset="-78"/>
              </a:rPr>
              <a:t>کورت کافکا ، ولفگانگ کهلر </a:t>
            </a:r>
            <a:r>
              <a:rPr lang="fa-IR" sz="3600" b="1" dirty="0">
                <a:ln>
                  <a:noFill/>
                </a:ln>
                <a:solidFill>
                  <a:srgbClr val="C00000"/>
                </a:solidFill>
                <a:cs typeface="B Zar" panose="00000400000000000000" pitchFamily="2" charset="-78"/>
              </a:rPr>
              <a:t/>
            </a:r>
            <a:br>
              <a:rPr lang="fa-IR" sz="3600" b="1" dirty="0">
                <a:ln>
                  <a:noFill/>
                </a:ln>
                <a:solidFill>
                  <a:srgbClr val="C00000"/>
                </a:solidFill>
                <a:cs typeface="B Zar" panose="00000400000000000000" pitchFamily="2" charset="-78"/>
              </a:rPr>
            </a:b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defTabSz="914400" rtl="1">
              <a:spcBef>
                <a:spcPts val="1800"/>
              </a:spcBef>
              <a:spcAft>
                <a:spcPts val="0"/>
              </a:spcAft>
              <a:buClrTx/>
              <a:buSzTx/>
              <a:buNone/>
            </a:pPr>
            <a:r>
              <a:rPr lang="fa-IR" sz="3200" b="1" dirty="0">
                <a:solidFill>
                  <a:prstClr val="black"/>
                </a:solidFill>
                <a:cs typeface="B Zar" panose="00000400000000000000" pitchFamily="2" charset="-78"/>
              </a:rPr>
              <a:t>کافکا و کهلر همکاران ور تایمر بودند و در واقع دو شخصیت مهم روان شناسی گشتالت به شمار می روند </a:t>
            </a:r>
            <a:r>
              <a:rPr lang="fa-IR" sz="3200" b="1" dirty="0" smtClean="0">
                <a:solidFill>
                  <a:prstClr val="black"/>
                </a:solidFill>
                <a:cs typeface="B Zar" panose="00000400000000000000" pitchFamily="2" charset="-78"/>
              </a:rPr>
              <a:t>.</a:t>
            </a:r>
          </a:p>
          <a:p>
            <a:pPr marL="0" lvl="0" indent="0" algn="just" defTabSz="914400" rtl="1">
              <a:spcBef>
                <a:spcPts val="1800"/>
              </a:spcBef>
              <a:spcAft>
                <a:spcPts val="0"/>
              </a:spcAft>
              <a:buClrTx/>
              <a:buSzTx/>
              <a:buNone/>
            </a:pPr>
            <a:r>
              <a:rPr lang="fa-IR" sz="3200" b="1" dirty="0" smtClean="0">
                <a:solidFill>
                  <a:prstClr val="black"/>
                </a:solidFill>
                <a:cs typeface="B Zar" panose="00000400000000000000" pitchFamily="2" charset="-78"/>
              </a:rPr>
              <a:t> </a:t>
            </a:r>
            <a:r>
              <a:rPr lang="fa-IR" sz="3200" b="1" dirty="0">
                <a:solidFill>
                  <a:prstClr val="black"/>
                </a:solidFill>
                <a:cs typeface="B Zar" panose="00000400000000000000" pitchFamily="2" charset="-78"/>
              </a:rPr>
              <a:t>آنان با تلاش های خود روان شناسی گشتالت را گسترش دادند و به ویژه آن را به جامعه علمی آمریکایی معرفی کردند .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143563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a:solidFill>
                  <a:srgbClr val="C00000"/>
                </a:solidFill>
                <a:cs typeface="B Zar" panose="00000400000000000000" pitchFamily="2" charset="-78"/>
              </a:rPr>
              <a:t>نظریه ها و رویکردها</a:t>
            </a:r>
            <a:endParaRPr lang="en-US" dirty="0"/>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3000"/>
              </a:spcBef>
              <a:buClr>
                <a:srgbClr val="83992A"/>
              </a:buClr>
            </a:pPr>
            <a:r>
              <a:rPr lang="fa-IR" sz="3500" b="1" dirty="0">
                <a:solidFill>
                  <a:srgbClr val="00B0F0"/>
                </a:solidFill>
                <a:effectLst>
                  <a:outerShdw blurRad="38100" dist="38100" dir="2700000" algn="tl">
                    <a:srgbClr val="000000">
                      <a:alpha val="43137"/>
                    </a:srgbClr>
                  </a:outerShdw>
                </a:effectLst>
                <a:cs typeface="B Zar" panose="00000400000000000000" pitchFamily="2" charset="-78"/>
              </a:rPr>
              <a:t>رویکرد رشد تاریخی </a:t>
            </a:r>
            <a:r>
              <a:rPr lang="fa-IR" sz="3500" b="1" dirty="0">
                <a:solidFill>
                  <a:prstClr val="black"/>
                </a:solidFill>
                <a:cs typeface="B Zar" panose="00000400000000000000" pitchFamily="2" charset="-78"/>
              </a:rPr>
              <a:t>باور بر این است که برای بوجود آمدن نظریه ، ایده یا مفهوم مشارکت طولانی مدت اشخاص یا رویدادهای مختلفی لازم است</a:t>
            </a:r>
          </a:p>
          <a:p>
            <a:pPr marL="0" lvl="0" indent="0" algn="just" rtl="1">
              <a:lnSpc>
                <a:spcPct val="150000"/>
              </a:lnSpc>
              <a:spcBef>
                <a:spcPts val="2400"/>
              </a:spcBef>
              <a:buClr>
                <a:srgbClr val="83992A"/>
              </a:buClr>
            </a:pPr>
            <a:r>
              <a:rPr lang="fa-IR" sz="3500" b="1" dirty="0">
                <a:solidFill>
                  <a:srgbClr val="00B0F0"/>
                </a:solidFill>
                <a:effectLst>
                  <a:outerShdw blurRad="38100" dist="38100" dir="2700000" algn="tl">
                    <a:srgbClr val="000000">
                      <a:alpha val="43137"/>
                    </a:srgbClr>
                  </a:outerShdw>
                </a:effectLst>
                <a:cs typeface="B Zar" panose="00000400000000000000" pitchFamily="2" charset="-78"/>
              </a:rPr>
              <a:t>رویکرد التقاطی  </a:t>
            </a:r>
            <a:r>
              <a:rPr lang="fa-IR" sz="3500" b="1" spc="-150" dirty="0">
                <a:solidFill>
                  <a:prstClr val="black"/>
                </a:solidFill>
                <a:cs typeface="B Zar" panose="00000400000000000000" pitchFamily="2" charset="-78"/>
              </a:rPr>
              <a:t>سعی می کند در پیگیری به وجود آمدن یک ایده یا مفهوم در هر یک از سه رویکردگفته شده استفاده کند . این رویکرد بر این باور است که با توجه مثبت به هر سه رویکرد مذکور می توان به صورت بهتری جنبه های خاصی از تاریخ روانشناسی را روشن ساخت.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501571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ایده های مطرح در روانشناسی گشتالت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r">
              <a:lnSpc>
                <a:spcPct val="170000"/>
              </a:lnSpc>
              <a:spcBef>
                <a:spcPts val="1800"/>
              </a:spcBef>
              <a:buClr>
                <a:srgbClr val="83992A"/>
              </a:buClr>
              <a:buNone/>
            </a:pPr>
            <a:r>
              <a:rPr lang="fa-IR" sz="4400" b="1" dirty="0">
                <a:solidFill>
                  <a:prstClr val="black">
                    <a:lumMod val="85000"/>
                    <a:lumOff val="15000"/>
                  </a:prstClr>
                </a:solidFill>
                <a:cs typeface="B Zar" panose="00000400000000000000" pitchFamily="2" charset="-78"/>
              </a:rPr>
              <a:t>اصول سازمان ادراکی مطرح شده به وسیله گشتالتی ها بیانگر این بود که ما جهان محسوس را همانطور که وجود دارد بازنمایی نمی کنیم ، بلکه یکسری اصول ادراکی وجود دارند که به اطلاعات کسب شده از جهان خارج سازمان مجدد می دهند .</a:t>
            </a:r>
          </a:p>
          <a:p>
            <a:pPr algn="r" rtl="1">
              <a:lnSpc>
                <a:spcPct val="170000"/>
              </a:lnSpc>
            </a:pPr>
            <a:endParaRPr lang="en-US" b="1" dirty="0">
              <a:cs typeface="B Zar" panose="00000400000000000000" pitchFamily="2" charset="-78"/>
            </a:endParaRPr>
          </a:p>
        </p:txBody>
      </p:sp>
    </p:spTree>
    <p:extLst>
      <p:ext uri="{BB962C8B-B14F-4D97-AF65-F5344CB8AC3E}">
        <p14:creationId xmlns:p14="http://schemas.microsoft.com/office/powerpoint/2010/main" val="8605890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اصول سازمان ادراکی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spcBef>
                <a:spcPts val="1800"/>
              </a:spcBef>
              <a:buClr>
                <a:srgbClr val="83992A"/>
              </a:buClr>
              <a:buNone/>
            </a:pPr>
            <a:r>
              <a:rPr lang="fa-IR" sz="3200" b="1" dirty="0">
                <a:solidFill>
                  <a:prstClr val="black">
                    <a:lumMod val="85000"/>
                    <a:lumOff val="15000"/>
                  </a:prstClr>
                </a:solidFill>
                <a:cs typeface="B Zar" panose="00000400000000000000" pitchFamily="2" charset="-78"/>
              </a:rPr>
              <a:t>اصول سازمان ادارکی مهم مطرح شده توسط گشتالتی ها عبارتند از : مجاورت ، تداوم ، شباهت ، بستن ، طرح گرایی یا سادگی ، اصل شکل و زمینه . </a:t>
            </a:r>
          </a:p>
          <a:p>
            <a:pPr algn="r" rtl="1"/>
            <a:endParaRPr lang="en-US" sz="3200" dirty="0">
              <a:cs typeface="B Zar" panose="00000400000000000000" pitchFamily="2" charset="-78"/>
            </a:endParaRPr>
          </a:p>
        </p:txBody>
      </p:sp>
    </p:spTree>
    <p:extLst>
      <p:ext uri="{BB962C8B-B14F-4D97-AF65-F5344CB8AC3E}">
        <p14:creationId xmlns:p14="http://schemas.microsoft.com/office/powerpoint/2010/main" val="11271055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C00000"/>
                </a:solidFill>
                <a:effectLst>
                  <a:outerShdw blurRad="38100" dist="38100" dir="2700000" algn="tl">
                    <a:srgbClr val="000000">
                      <a:alpha val="43137"/>
                    </a:srgbClr>
                  </a:outerShdw>
                </a:effectLst>
                <a:cs typeface="B Zar" panose="00000400000000000000" pitchFamily="2" charset="-78"/>
              </a:rPr>
              <a:t>نظریه میدانی لوین </a:t>
            </a:r>
            <a:r>
              <a:rPr lang="fa-IR" b="1" dirty="0">
                <a:solidFill>
                  <a:srgbClr val="C00000"/>
                </a:solidFill>
                <a:cs typeface="B Zar" panose="00000400000000000000" pitchFamily="2" charset="-78"/>
              </a:rPr>
              <a:t/>
            </a:r>
            <a:br>
              <a:rPr lang="fa-IR" b="1" dirty="0">
                <a:solidFill>
                  <a:srgbClr val="C00000"/>
                </a:solidFill>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just" defTabSz="914400" rtl="1">
              <a:lnSpc>
                <a:spcPct val="150000"/>
              </a:lnSpc>
              <a:spcBef>
                <a:spcPts val="1800"/>
              </a:spcBef>
              <a:spcAft>
                <a:spcPts val="0"/>
              </a:spcAft>
              <a:buClrTx/>
              <a:buSzTx/>
              <a:buNone/>
            </a:pPr>
            <a:r>
              <a:rPr lang="fa-IR" sz="2800" b="1" dirty="0">
                <a:solidFill>
                  <a:prstClr val="black"/>
                </a:solidFill>
                <a:cs typeface="B Zar" panose="00000400000000000000" pitchFamily="2" charset="-78"/>
              </a:rPr>
              <a:t>نظریه میدانی لوین الهام گرفته از نظریه گشتالت گرایان است </a:t>
            </a:r>
            <a:r>
              <a:rPr lang="fa-IR" sz="2800" b="1" dirty="0" smtClean="0">
                <a:solidFill>
                  <a:prstClr val="black"/>
                </a:solidFill>
                <a:cs typeface="B Zar" panose="00000400000000000000" pitchFamily="2" charset="-78"/>
              </a:rPr>
              <a:t>.</a:t>
            </a:r>
          </a:p>
          <a:p>
            <a:pPr marL="0" lvl="0" indent="0" algn="just" defTabSz="914400" rtl="1">
              <a:lnSpc>
                <a:spcPct val="150000"/>
              </a:lnSpc>
              <a:spcBef>
                <a:spcPts val="1800"/>
              </a:spcBef>
              <a:spcAft>
                <a:spcPts val="0"/>
              </a:spcAft>
              <a:buClrTx/>
              <a:buSzTx/>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نظریه لوین از علاقه او به ریاضی و فیزیک تاثیر گرفته است . </a:t>
            </a:r>
            <a:endParaRPr lang="fa-IR" sz="2800" b="1" dirty="0" smtClean="0">
              <a:solidFill>
                <a:prstClr val="black"/>
              </a:solidFill>
              <a:cs typeface="B Zar" panose="00000400000000000000" pitchFamily="2" charset="-78"/>
            </a:endParaRPr>
          </a:p>
          <a:p>
            <a:pPr marL="0" lvl="0" indent="0" algn="just" defTabSz="914400" rtl="1">
              <a:lnSpc>
                <a:spcPct val="150000"/>
              </a:lnSpc>
              <a:spcBef>
                <a:spcPts val="1800"/>
              </a:spcBef>
              <a:spcAft>
                <a:spcPts val="0"/>
              </a:spcAft>
              <a:buClrTx/>
              <a:buSzTx/>
              <a:buNone/>
            </a:pPr>
            <a:r>
              <a:rPr lang="fa-IR" sz="2800" b="1" dirty="0" smtClean="0">
                <a:solidFill>
                  <a:prstClr val="black"/>
                </a:solidFill>
                <a:cs typeface="B Zar" panose="00000400000000000000" pitchFamily="2" charset="-78"/>
              </a:rPr>
              <a:t>او </a:t>
            </a:r>
            <a:r>
              <a:rPr lang="fa-IR" sz="2800" b="1" dirty="0">
                <a:solidFill>
                  <a:prstClr val="black"/>
                </a:solidFill>
                <a:cs typeface="B Zar" panose="00000400000000000000" pitchFamily="2" charset="-78"/>
              </a:rPr>
              <a:t>شخص و رفتار او را متاثر از میدانی می داند که در آن قرار دارد . </a:t>
            </a:r>
            <a:endParaRPr lang="fa-IR" sz="2800" b="1" dirty="0" smtClean="0">
              <a:solidFill>
                <a:prstClr val="black"/>
              </a:solidFill>
              <a:cs typeface="B Zar" panose="00000400000000000000" pitchFamily="2" charset="-78"/>
            </a:endParaRPr>
          </a:p>
          <a:p>
            <a:pPr marL="0" lvl="0" indent="0" algn="just" defTabSz="914400" rtl="1">
              <a:lnSpc>
                <a:spcPct val="150000"/>
              </a:lnSpc>
              <a:spcBef>
                <a:spcPts val="1800"/>
              </a:spcBef>
              <a:spcAft>
                <a:spcPts val="0"/>
              </a:spcAft>
              <a:buClrTx/>
              <a:buSzTx/>
              <a:buNone/>
            </a:pPr>
            <a:r>
              <a:rPr lang="fa-IR" sz="2800" b="1" dirty="0" smtClean="0">
                <a:solidFill>
                  <a:prstClr val="black"/>
                </a:solidFill>
                <a:cs typeface="B Zar" panose="00000400000000000000" pitchFamily="2" charset="-78"/>
              </a:rPr>
              <a:t>نظریه </a:t>
            </a:r>
            <a:r>
              <a:rPr lang="fa-IR" sz="2800" b="1" dirty="0">
                <a:solidFill>
                  <a:prstClr val="black"/>
                </a:solidFill>
                <a:cs typeface="B Zar" panose="00000400000000000000" pitchFamily="2" charset="-78"/>
              </a:rPr>
              <a:t>لوین را می توان یک نظریه شخصیت نیز دانست . </a:t>
            </a:r>
          </a:p>
          <a:p>
            <a:pPr algn="r" rtl="1"/>
            <a:endParaRPr lang="en-US" sz="2800" dirty="0">
              <a:cs typeface="B Zar" panose="00000400000000000000" pitchFamily="2" charset="-78"/>
            </a:endParaRPr>
          </a:p>
        </p:txBody>
      </p:sp>
    </p:spTree>
    <p:extLst>
      <p:ext uri="{BB962C8B-B14F-4D97-AF65-F5344CB8AC3E}">
        <p14:creationId xmlns:p14="http://schemas.microsoft.com/office/powerpoint/2010/main" val="20658665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900" b="1" dirty="0">
                <a:solidFill>
                  <a:srgbClr val="C00000"/>
                </a:solidFill>
                <a:effectLst>
                  <a:outerShdw blurRad="38100" dist="38100" dir="2700000" algn="tl">
                    <a:srgbClr val="000000">
                      <a:alpha val="43137"/>
                    </a:srgbClr>
                  </a:outerShdw>
                </a:effectLst>
                <a:cs typeface="B Zar" panose="00000400000000000000" pitchFamily="2" charset="-78"/>
              </a:rPr>
              <a:t>پرلزگشتالت درمانی </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lvl="0" indent="0" algn="just" rtl="1">
              <a:lnSpc>
                <a:spcPct val="150000"/>
              </a:lnSpc>
              <a:spcBef>
                <a:spcPts val="6000"/>
              </a:spcBef>
              <a:buClr>
                <a:srgbClr val="83992A"/>
              </a:buClr>
            </a:pPr>
            <a:r>
              <a:rPr lang="fa-IR" sz="3600" b="1" dirty="0">
                <a:solidFill>
                  <a:prstClr val="black">
                    <a:lumMod val="85000"/>
                    <a:lumOff val="15000"/>
                  </a:prstClr>
                </a:solidFill>
                <a:cs typeface="B Zar" panose="00000400000000000000" pitchFamily="2" charset="-78"/>
              </a:rPr>
              <a:t>پرلز نیز نظریه ای را ارائه داد که نام آن را گشتالت درمانی گذاشت . دیدگاه روان درمانی او از نظریات گشتالت گرایان تاثیر پذیرفته است</a:t>
            </a:r>
          </a:p>
          <a:p>
            <a:pPr marL="0" lvl="0" indent="0" algn="just" rtl="1">
              <a:lnSpc>
                <a:spcPct val="150000"/>
              </a:lnSpc>
              <a:spcBef>
                <a:spcPts val="6000"/>
              </a:spcBef>
              <a:buClr>
                <a:srgbClr val="83992A"/>
              </a:buClr>
            </a:pPr>
            <a:r>
              <a:rPr lang="fa-IR" sz="3600" b="1" dirty="0">
                <a:solidFill>
                  <a:prstClr val="black">
                    <a:lumMod val="85000"/>
                    <a:lumOff val="15000"/>
                  </a:prstClr>
                </a:solidFill>
                <a:cs typeface="B Zar" panose="00000400000000000000" pitchFamily="2" charset="-78"/>
              </a:rPr>
              <a:t>هسته اصلی نظریه گشتالت درمانی پرلز این است (( انسان در پی تکمیل گشتالت های خویش است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110738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C00000"/>
                </a:solidFill>
                <a:cs typeface="B Zar" panose="00000400000000000000" pitchFamily="2" charset="-78"/>
              </a:rPr>
              <a:t>فصل نهم</a:t>
            </a:r>
            <a:endParaRPr lang="en-US" b="1" dirty="0">
              <a:solidFill>
                <a:srgbClr val="C00000"/>
              </a:solidFill>
              <a:cs typeface="B Zar" panose="00000400000000000000" pitchFamily="2" charset="-78"/>
            </a:endParaRPr>
          </a:p>
        </p:txBody>
      </p:sp>
      <p:sp>
        <p:nvSpPr>
          <p:cNvPr id="3" name="Subtitle 2"/>
          <p:cNvSpPr>
            <a:spLocks noGrp="1"/>
          </p:cNvSpPr>
          <p:nvPr>
            <p:ph type="subTitle" idx="1"/>
          </p:nvPr>
        </p:nvSpPr>
        <p:spPr/>
        <p:txBody>
          <a:bodyPr>
            <a:normAutofit fontScale="25000" lnSpcReduction="20000"/>
          </a:bodyPr>
          <a:lstStyle/>
          <a:p>
            <a:pPr lvl="0">
              <a:lnSpc>
                <a:spcPct val="150000"/>
              </a:lnSpc>
              <a:buClr>
                <a:srgbClr val="83992A"/>
              </a:buClr>
            </a:pPr>
            <a:r>
              <a:rPr lang="fa-IR" sz="21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B Zar" panose="00000400000000000000" pitchFamily="2" charset="-78"/>
              </a:rPr>
              <a:t>روان تحلیل گری </a:t>
            </a:r>
          </a:p>
          <a:p>
            <a:endParaRPr lang="en-US" dirty="0"/>
          </a:p>
        </p:txBody>
      </p:sp>
    </p:spTree>
    <p:extLst>
      <p:ext uri="{BB962C8B-B14F-4D97-AF65-F5344CB8AC3E}">
        <p14:creationId xmlns:p14="http://schemas.microsoft.com/office/powerpoint/2010/main" val="84330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300" spc="-150" dirty="0">
                <a:solidFill>
                  <a:srgbClr val="00B0F0"/>
                </a:solidFill>
                <a:effectLst>
                  <a:outerShdw blurRad="38100" dist="38100" dir="2700000" algn="tl">
                    <a:srgbClr val="000000">
                      <a:alpha val="43137"/>
                    </a:srgbClr>
                  </a:outerShdw>
                </a:effectLst>
                <a:cs typeface="2  Titr" pitchFamily="2" charset="-78"/>
              </a:rPr>
              <a:t>فروید بنیان گذار روان تحلیل گری </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مکتب روان تحلیل گری به وسیله فروید بنیانگذاری شد </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این مکتب اساس کار را بر روی بیماران گذاشت و سعی کرد یک نظریه جامع در زمینه های مختلف از جمله درمان ، شخصیت ، رشد ، انگیزش ارائه دهد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8350044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spcBef>
                <a:spcPts val="0"/>
              </a:spcBef>
            </a:pPr>
            <a:r>
              <a:rPr lang="fa-IR" sz="3200" b="1" spc="-150" dirty="0">
                <a:ln>
                  <a:noFill/>
                </a:ln>
                <a:solidFill>
                  <a:srgbClr val="C00000"/>
                </a:solidFill>
                <a:effectLst>
                  <a:outerShdw blurRad="38100" dist="38100" dir="2700000" algn="tl">
                    <a:srgbClr val="000000">
                      <a:alpha val="43137"/>
                    </a:srgbClr>
                  </a:outerShdw>
                </a:effectLst>
                <a:cs typeface="B Zar" panose="00000400000000000000" pitchFamily="2" charset="-78"/>
              </a:rPr>
              <a:t>پیشینه ایده های مطرح در روان تحلیل گری</a:t>
            </a:r>
            <a:r>
              <a:rPr lang="fa-IR" sz="3200" b="1" spc="-150" dirty="0">
                <a:ln>
                  <a:noFill/>
                </a:ln>
                <a:solidFill>
                  <a:srgbClr val="C00000"/>
                </a:solidFill>
                <a:cs typeface="B Zar" panose="00000400000000000000" pitchFamily="2" charset="-78"/>
              </a:rPr>
              <a:t/>
            </a:r>
            <a:br>
              <a:rPr lang="fa-IR" sz="3200" b="1" spc="-150" dirty="0">
                <a:ln>
                  <a:noFill/>
                </a:ln>
                <a:solidFill>
                  <a:srgbClr val="C00000"/>
                </a:solidFill>
                <a:cs typeface="B Zar" panose="00000400000000000000" pitchFamily="2" charset="-78"/>
              </a:rPr>
            </a:b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defTabSz="914400" rtl="1">
              <a:lnSpc>
                <a:spcPct val="150000"/>
              </a:lnSpc>
              <a:spcBef>
                <a:spcPts val="2400"/>
              </a:spcBef>
              <a:spcAft>
                <a:spcPts val="0"/>
              </a:spcAft>
              <a:buClrTx/>
              <a:buSzTx/>
              <a:buNone/>
            </a:pPr>
            <a:r>
              <a:rPr lang="fa-IR" sz="3200" b="1" dirty="0">
                <a:solidFill>
                  <a:prstClr val="black"/>
                </a:solidFill>
                <a:cs typeface="B Zar" panose="00000400000000000000" pitchFamily="2" charset="-78"/>
              </a:rPr>
              <a:t>قبل از فروید لایب نیتز به وجود و اهمیت ناهشیاری ، گوته به تعارض ، نیچه به امیال غیر عقلانی و شوپنهاور به والایش ، فخنر به سطوح هشیاری ، داروین به غریزه ها ، هولتز به مفهوم بقای انرژی . </a:t>
            </a:r>
          </a:p>
          <a:p>
            <a:pPr algn="r" rtl="1"/>
            <a:endParaRPr lang="en-US" sz="3200" b="1" dirty="0">
              <a:cs typeface="B Zar" panose="00000400000000000000" pitchFamily="2" charset="-78"/>
            </a:endParaRPr>
          </a:p>
        </p:txBody>
      </p:sp>
    </p:spTree>
    <p:extLst>
      <p:ext uri="{BB962C8B-B14F-4D97-AF65-F5344CB8AC3E}">
        <p14:creationId xmlns:p14="http://schemas.microsoft.com/office/powerpoint/2010/main" val="38011930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effectLst>
                  <a:outerShdw blurRad="38100" dist="38100" dir="2700000" algn="tl">
                    <a:srgbClr val="000000">
                      <a:alpha val="43137"/>
                    </a:srgbClr>
                  </a:outerShdw>
                </a:effectLst>
                <a:cs typeface="B Zar" panose="00000400000000000000" pitchFamily="2" charset="-78"/>
              </a:rPr>
              <a:t>اثرات شارکو و بروئر بر فروید </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فروید از همکاری با شارکو هیپنوتیزم را یاد گرفت و از همکاری با بروئر هسته درمان روان تحلیل گری را کشف کرد </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در این راه او سعی می کرد با شنیدن خاطرات هیجانی بیمارانش با استفاده از هیپنوتیزم و فن برگشت سنی به تخلیه هیجانی آنان بپردازد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742111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a:spcBef>
                <a:spcPts val="0"/>
              </a:spcBef>
            </a:pPr>
            <a:r>
              <a:rPr lang="fa-IR" sz="3200" b="1" dirty="0">
                <a:ln>
                  <a:noFill/>
                </a:ln>
                <a:solidFill>
                  <a:srgbClr val="C00000"/>
                </a:solidFill>
                <a:effectLst>
                  <a:outerShdw blurRad="38100" dist="38100" dir="2700000" algn="tl">
                    <a:srgbClr val="000000">
                      <a:alpha val="43137"/>
                    </a:srgbClr>
                  </a:outerShdw>
                </a:effectLst>
                <a:cs typeface="B Zar" panose="00000400000000000000" pitchFamily="2" charset="-78"/>
              </a:rPr>
              <a:t>ایده های اصلی نظریه فروید</a:t>
            </a:r>
            <a:r>
              <a:rPr lang="fa-IR" sz="3200" b="1" dirty="0">
                <a:ln>
                  <a:noFill/>
                </a:ln>
                <a:solidFill>
                  <a:srgbClr val="C00000"/>
                </a:solidFill>
                <a:cs typeface="B Zar" panose="00000400000000000000" pitchFamily="2" charset="-78"/>
              </a:rPr>
              <a:t/>
            </a:r>
            <a:br>
              <a:rPr lang="fa-IR" sz="3200" b="1" dirty="0">
                <a:ln>
                  <a:noFill/>
                </a:ln>
                <a:solidFill>
                  <a:srgbClr val="C00000"/>
                </a:solidFill>
                <a:cs typeface="B Zar" panose="00000400000000000000" pitchFamily="2" charset="-78"/>
              </a:rPr>
            </a:b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lvl="0" indent="0" algn="just" defTabSz="914400" rtl="1">
              <a:lnSpc>
                <a:spcPct val="120000"/>
              </a:lnSpc>
              <a:spcBef>
                <a:spcPts val="2400"/>
              </a:spcBef>
              <a:spcAft>
                <a:spcPts val="0"/>
              </a:spcAft>
              <a:buClrTx/>
              <a:buSzTx/>
              <a:buNone/>
            </a:pPr>
            <a:r>
              <a:rPr lang="fa-IR" sz="3400" b="1" dirty="0">
                <a:solidFill>
                  <a:schemeClr val="tx1"/>
                </a:solidFill>
                <a:cs typeface="B Zar" panose="00000400000000000000" pitchFamily="2" charset="-78"/>
              </a:rPr>
              <a:t>در نظریه فروید سطوح هشیاری به سه </a:t>
            </a:r>
            <a:r>
              <a:rPr lang="fa-IR" sz="3400" b="1" dirty="0" smtClean="0">
                <a:solidFill>
                  <a:schemeClr val="tx1"/>
                </a:solidFill>
                <a:cs typeface="B Zar" panose="00000400000000000000" pitchFamily="2" charset="-78"/>
              </a:rPr>
              <a:t>سطح</a:t>
            </a:r>
          </a:p>
          <a:p>
            <a:pPr marL="0" lvl="0" indent="0" algn="just" defTabSz="914400" rtl="1">
              <a:lnSpc>
                <a:spcPct val="120000"/>
              </a:lnSpc>
              <a:spcBef>
                <a:spcPts val="2400"/>
              </a:spcBef>
              <a:spcAft>
                <a:spcPts val="0"/>
              </a:spcAft>
              <a:buClrTx/>
              <a:buSzTx/>
              <a:buNone/>
            </a:pPr>
            <a:r>
              <a:rPr lang="fa-IR" sz="3400" b="1" dirty="0" smtClean="0">
                <a:solidFill>
                  <a:schemeClr val="tx1"/>
                </a:solidFill>
                <a:cs typeface="B Zar" panose="00000400000000000000" pitchFamily="2" charset="-78"/>
              </a:rPr>
              <a:t> </a:t>
            </a:r>
            <a:r>
              <a:rPr lang="fa-IR" sz="3400" b="1" dirty="0">
                <a:solidFill>
                  <a:schemeClr val="tx1"/>
                </a:solidFill>
                <a:cs typeface="B Zar" panose="00000400000000000000" pitchFamily="2" charset="-78"/>
              </a:rPr>
              <a:t>هشیاری </a:t>
            </a:r>
            <a:endParaRPr lang="fa-IR" sz="3400" b="1" dirty="0" smtClean="0">
              <a:solidFill>
                <a:schemeClr val="tx1"/>
              </a:solidFill>
              <a:cs typeface="B Zar" panose="00000400000000000000" pitchFamily="2" charset="-78"/>
            </a:endParaRPr>
          </a:p>
          <a:p>
            <a:pPr marL="0" lvl="0" indent="0" algn="just" defTabSz="914400" rtl="1">
              <a:lnSpc>
                <a:spcPct val="120000"/>
              </a:lnSpc>
              <a:spcBef>
                <a:spcPts val="2400"/>
              </a:spcBef>
              <a:spcAft>
                <a:spcPts val="0"/>
              </a:spcAft>
              <a:buClrTx/>
              <a:buSzTx/>
              <a:buNone/>
            </a:pPr>
            <a:r>
              <a:rPr lang="fa-IR" sz="3400" b="1" dirty="0" smtClean="0">
                <a:solidFill>
                  <a:schemeClr val="tx1"/>
                </a:solidFill>
                <a:cs typeface="B Zar" panose="00000400000000000000" pitchFamily="2" charset="-78"/>
              </a:rPr>
              <a:t>ناهشیاری </a:t>
            </a:r>
          </a:p>
          <a:p>
            <a:pPr marL="0" lvl="0" indent="0" algn="just" defTabSz="914400" rtl="1">
              <a:lnSpc>
                <a:spcPct val="120000"/>
              </a:lnSpc>
              <a:spcBef>
                <a:spcPts val="2400"/>
              </a:spcBef>
              <a:spcAft>
                <a:spcPts val="0"/>
              </a:spcAft>
              <a:buClrTx/>
              <a:buSzTx/>
              <a:buNone/>
            </a:pPr>
            <a:r>
              <a:rPr lang="fa-IR" sz="3400" b="1" dirty="0" smtClean="0">
                <a:solidFill>
                  <a:schemeClr val="tx1"/>
                </a:solidFill>
                <a:cs typeface="B Zar" panose="00000400000000000000" pitchFamily="2" charset="-78"/>
              </a:rPr>
              <a:t>و </a:t>
            </a:r>
            <a:r>
              <a:rPr lang="fa-IR" sz="3400" b="1" dirty="0">
                <a:solidFill>
                  <a:schemeClr val="tx1"/>
                </a:solidFill>
                <a:cs typeface="B Zar" panose="00000400000000000000" pitchFamily="2" charset="-78"/>
              </a:rPr>
              <a:t>نیمه هشیاری تقسیم می شود </a:t>
            </a:r>
          </a:p>
          <a:p>
            <a:pPr algn="r" rtl="1">
              <a:lnSpc>
                <a:spcPct val="120000"/>
              </a:lnSpc>
            </a:pPr>
            <a:endParaRPr lang="en-US" b="1" dirty="0">
              <a:solidFill>
                <a:srgbClr val="C00000"/>
              </a:solidFill>
              <a:cs typeface="B Zar" panose="00000400000000000000" pitchFamily="2" charset="-78"/>
            </a:endParaRPr>
          </a:p>
        </p:txBody>
      </p:sp>
    </p:spTree>
    <p:extLst>
      <p:ext uri="{BB962C8B-B14F-4D97-AF65-F5344CB8AC3E}">
        <p14:creationId xmlns:p14="http://schemas.microsoft.com/office/powerpoint/2010/main" val="8297180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cs typeface="B Zar" panose="00000400000000000000" pitchFamily="2" charset="-78"/>
              </a:rPr>
              <a:t>نظام شخصیتی فروید</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lvl="0" indent="0" algn="just" rtl="1">
              <a:lnSpc>
                <a:spcPct val="150000"/>
              </a:lnSpc>
              <a:spcBef>
                <a:spcPts val="2400"/>
              </a:spcBef>
              <a:buClr>
                <a:srgbClr val="83992A"/>
              </a:buClr>
              <a:buNone/>
            </a:pPr>
            <a:r>
              <a:rPr lang="fa-IR" b="1" dirty="0">
                <a:solidFill>
                  <a:prstClr val="black">
                    <a:lumMod val="85000"/>
                    <a:lumOff val="15000"/>
                  </a:prstClr>
                </a:solidFill>
                <a:cs typeface="B Zar" panose="00000400000000000000" pitchFamily="2" charset="-78"/>
              </a:rPr>
              <a:t>در نظریه سطوح شخصیت فروید ، شخصیت انسان دارای سه لایه نهاد ، من و من برتر است </a:t>
            </a:r>
            <a:r>
              <a:rPr lang="fa-IR"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انسان در هنگام تولد با نهاد متولد می شود </a:t>
            </a:r>
            <a:r>
              <a:rPr lang="fa-IR"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ولی در جریان مواجهه با محیط بخ ویژه اجتماع خود ، لایه من با تکیه بر اصل واقعیت تشکیل می شود و در ادامه با درونی شدن امر ونهی های والدین و بزرگسالان ، من برتر با تاکید بر اصل اخلاق و وجدان شکل می گیرد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417429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solidFill>
                  <a:srgbClr val="C00000"/>
                </a:solidFill>
                <a:cs typeface="B Zar" panose="00000400000000000000" pitchFamily="2" charset="-78"/>
              </a:rPr>
              <a:t>چرا مطالعه تاریخ روانشناسی ضروری است؟</a:t>
            </a:r>
            <a:endParaRPr lang="en-US" sz="2800" b="1" dirty="0">
              <a:solidFill>
                <a:srgbClr val="C00000"/>
              </a:solidFill>
              <a:cs typeface="B Zar" panose="00000400000000000000" pitchFamily="2" charset="-78"/>
            </a:endParaRPr>
          </a:p>
        </p:txBody>
      </p:sp>
      <p:sp>
        <p:nvSpPr>
          <p:cNvPr id="3" name="Content Placeholder 2"/>
          <p:cNvSpPr>
            <a:spLocks noGrp="1"/>
          </p:cNvSpPr>
          <p:nvPr>
            <p:ph idx="1"/>
          </p:nvPr>
        </p:nvSpPr>
        <p:spPr>
          <a:xfrm>
            <a:off x="1295401" y="2298700"/>
            <a:ext cx="9601196" cy="3577168"/>
          </a:xfrm>
        </p:spPr>
        <p:txBody>
          <a:bodyPr>
            <a:noAutofit/>
          </a:bodyPr>
          <a:lstStyle/>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هرگنهان </a:t>
            </a:r>
            <a:r>
              <a:rPr lang="fa-IR" b="1" dirty="0">
                <a:solidFill>
                  <a:prstClr val="black">
                    <a:lumMod val="85000"/>
                    <a:lumOff val="15000"/>
                  </a:prstClr>
                </a:solidFill>
                <a:cs typeface="B Zar" panose="00000400000000000000" pitchFamily="2" charset="-78"/>
              </a:rPr>
              <a:t>(2000) اهمیت مطالعه تاریخ روان شناسی را در شش عامل مهم می داند: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کسب وسعت دید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نایل شدن به فهم عمیق تر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تشخیص موج ها و سبک ها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اجتناب از تکرار اشتباه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 </a:t>
            </a:r>
            <a:r>
              <a:rPr lang="fa-IR" b="1" dirty="0">
                <a:solidFill>
                  <a:prstClr val="black">
                    <a:lumMod val="85000"/>
                    <a:lumOff val="15000"/>
                  </a:prstClr>
                </a:solidFill>
                <a:cs typeface="B Zar" panose="00000400000000000000" pitchFamily="2" charset="-78"/>
              </a:rPr>
              <a:t>تاریخ منبعی از ایده های با ارزش </a:t>
            </a:r>
            <a:endParaRPr lang="fa-IR" b="1" dirty="0" smtClean="0">
              <a:solidFill>
                <a:prstClr val="black">
                  <a:lumMod val="85000"/>
                  <a:lumOff val="15000"/>
                </a:prstClr>
              </a:solidFill>
              <a:cs typeface="B Zar" panose="00000400000000000000" pitchFamily="2" charset="-78"/>
            </a:endParaRPr>
          </a:p>
          <a:p>
            <a:pPr marL="0" lvl="0" indent="0" algn="r" rtl="1">
              <a:buClr>
                <a:srgbClr val="83992A"/>
              </a:buClr>
              <a:buNone/>
            </a:pPr>
            <a:r>
              <a:rPr lang="fa-IR" b="1" dirty="0" smtClean="0">
                <a:solidFill>
                  <a:prstClr val="black">
                    <a:lumMod val="85000"/>
                    <a:lumOff val="15000"/>
                  </a:prstClr>
                </a:solidFill>
                <a:cs typeface="B Zar" panose="00000400000000000000" pitchFamily="2" charset="-78"/>
              </a:rPr>
              <a:t>کنجکاوی </a:t>
            </a:r>
            <a:r>
              <a:rPr lang="fa-IR" b="1" dirty="0">
                <a:solidFill>
                  <a:prstClr val="black">
                    <a:lumMod val="85000"/>
                    <a:lumOff val="15000"/>
                  </a:prstClr>
                </a:solidFill>
                <a:cs typeface="B Zar" panose="00000400000000000000" pitchFamily="2" charset="-78"/>
              </a:rPr>
              <a:t>.</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42364410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effectLst>
                  <a:outerShdw blurRad="38100" dist="38100" dir="2700000" algn="tl">
                    <a:srgbClr val="000000">
                      <a:alpha val="43137"/>
                    </a:srgbClr>
                  </a:outerShdw>
                </a:effectLst>
                <a:cs typeface="B Zar" panose="00000400000000000000" pitchFamily="2" charset="-78"/>
              </a:rPr>
              <a:t>نظام غریزی یا انگیزشی فروید</a:t>
            </a:r>
            <a:endParaRPr lang="en-US" sz="32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در نظریه فروید انسان دارای دو دسته غرایز فرض می شود که عبارتند : </a:t>
            </a:r>
            <a:endParaRPr lang="fa-IR" sz="34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غرایز </a:t>
            </a:r>
            <a:r>
              <a:rPr lang="fa-IR" sz="3400" b="1" dirty="0">
                <a:solidFill>
                  <a:prstClr val="black">
                    <a:lumMod val="85000"/>
                    <a:lumOff val="15000"/>
                  </a:prstClr>
                </a:solidFill>
                <a:cs typeface="B Zar" panose="00000400000000000000" pitchFamily="2" charset="-78"/>
              </a:rPr>
              <a:t>زندگی ( اروس ) و غریزه مرگ ( تاناتوس ) . منبع انرژی غرایز زندگی لیبدو است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4292209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spcBef>
                <a:spcPts val="0"/>
              </a:spcBef>
            </a:pPr>
            <a:r>
              <a:rPr lang="fa-IR" sz="3600" b="1" dirty="0">
                <a:ln>
                  <a:noFill/>
                </a:ln>
                <a:solidFill>
                  <a:srgbClr val="C00000"/>
                </a:solidFill>
                <a:effectLst>
                  <a:outerShdw blurRad="38100" dist="38100" dir="2700000" algn="tl">
                    <a:srgbClr val="000000">
                      <a:alpha val="43137"/>
                    </a:srgbClr>
                  </a:outerShdw>
                </a:effectLst>
                <a:cs typeface="B Zar" panose="00000400000000000000" pitchFamily="2" charset="-78"/>
              </a:rPr>
              <a:t>نظریه رشد روانی – جنسی فروید </a:t>
            </a:r>
            <a:r>
              <a:rPr lang="fa-IR" sz="3600" b="1" dirty="0">
                <a:ln>
                  <a:noFill/>
                </a:ln>
                <a:solidFill>
                  <a:srgbClr val="C00000"/>
                </a:solidFill>
                <a:cs typeface="B Zar" panose="00000400000000000000" pitchFamily="2" charset="-78"/>
              </a:rPr>
              <a:t/>
            </a:r>
            <a:br>
              <a:rPr lang="fa-IR" sz="3600" b="1" dirty="0">
                <a:ln>
                  <a:noFill/>
                </a:ln>
                <a:solidFill>
                  <a:srgbClr val="C00000"/>
                </a:solidFill>
                <a:cs typeface="B Zar" panose="00000400000000000000" pitchFamily="2" charset="-78"/>
              </a:rPr>
            </a:b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just" defTabSz="914400" rtl="1">
              <a:lnSpc>
                <a:spcPct val="150000"/>
              </a:lnSpc>
              <a:spcBef>
                <a:spcPts val="2400"/>
              </a:spcBef>
              <a:spcAft>
                <a:spcPts val="0"/>
              </a:spcAft>
              <a:buClrTx/>
              <a:buSzTx/>
              <a:buNone/>
            </a:pPr>
            <a:r>
              <a:rPr lang="fa-IR" sz="2800" b="1" dirty="0">
                <a:solidFill>
                  <a:prstClr val="black"/>
                </a:solidFill>
                <a:cs typeface="B Zar" panose="00000400000000000000" pitchFamily="2" charset="-78"/>
              </a:rPr>
              <a:t>فروید رشد روانی – جنسی هر فرد را در طی پنج مرحله ای که به ترتیب می آیند ، تصور کرده است </a:t>
            </a:r>
            <a:r>
              <a:rPr lang="fa-IR" sz="2800" b="1" dirty="0" smtClean="0">
                <a:solidFill>
                  <a:prstClr val="black"/>
                </a:solidFill>
                <a:cs typeface="B Zar" panose="00000400000000000000" pitchFamily="2" charset="-78"/>
              </a:rPr>
              <a:t>:</a:t>
            </a:r>
          </a:p>
          <a:p>
            <a:pPr marL="0" lvl="0" indent="0" algn="just" defTabSz="914400" rtl="1">
              <a:lnSpc>
                <a:spcPct val="150000"/>
              </a:lnSpc>
              <a:spcBef>
                <a:spcPts val="2400"/>
              </a:spcBef>
              <a:spcAft>
                <a:spcPts val="0"/>
              </a:spcAft>
              <a:buClrTx/>
              <a:buSzTx/>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مرحله دهانی ، مرحله مقعدی ، مرحله آلتی ، مرحله نهفتگی و مرحله جنسی . </a:t>
            </a: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27765662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C00000"/>
                </a:solidFill>
                <a:effectLst>
                  <a:outerShdw blurRad="38100" dist="38100" dir="2700000" algn="tl">
                    <a:srgbClr val="000000">
                      <a:alpha val="43137"/>
                    </a:srgbClr>
                  </a:outerShdw>
                </a:effectLst>
                <a:cs typeface="B Zar" panose="00000400000000000000" pitchFamily="2" charset="-78"/>
              </a:rPr>
              <a:t>پیروان فروید . آنا فروید </a:t>
            </a:r>
            <a:endParaRPr lang="en-US" sz="36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marL="0" lvl="0" indent="0" algn="just" rtl="1">
              <a:lnSpc>
                <a:spcPct val="20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بعد از مرگ فروید ، دخترش آنا فروید ، به اشاعه مکتب روان تحلیل گری پدرش پرداخت و خود نیز به علت کارش با کودکان به روان تحلیل گری کودکان و نیز ارائه کار مفصلی بر روی مکانیسم های دفاعی روانی متمرکز شد . </a:t>
            </a:r>
            <a:endParaRPr lang="fa-IR" sz="3400" b="1" dirty="0" smtClean="0">
              <a:solidFill>
                <a:prstClr val="black">
                  <a:lumMod val="85000"/>
                  <a:lumOff val="15000"/>
                </a:prstClr>
              </a:solidFill>
              <a:cs typeface="B Zar" panose="00000400000000000000" pitchFamily="2" charset="-78"/>
            </a:endParaRPr>
          </a:p>
          <a:p>
            <a:pPr marL="0" lvl="0" indent="0" algn="just" rtl="1">
              <a:lnSpc>
                <a:spcPct val="20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او </a:t>
            </a:r>
            <a:r>
              <a:rPr lang="fa-IR" sz="3400" b="1" dirty="0">
                <a:solidFill>
                  <a:prstClr val="black">
                    <a:lumMod val="85000"/>
                    <a:lumOff val="15000"/>
                  </a:prstClr>
                </a:solidFill>
                <a:cs typeface="B Zar" panose="00000400000000000000" pitchFamily="2" charset="-78"/>
              </a:rPr>
              <a:t>بنیاد های روانشناسی من را بنا نهاد که بعدا به وسیله هارتمن و اریکسون رشد و گسترش پیدا کرد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29195538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300" dirty="0">
                <a:solidFill>
                  <a:srgbClr val="00B0F0"/>
                </a:solidFill>
                <a:effectLst>
                  <a:outerShdw blurRad="38100" dist="38100" dir="2700000" algn="tl">
                    <a:srgbClr val="000000">
                      <a:alpha val="43137"/>
                    </a:srgbClr>
                  </a:outerShdw>
                </a:effectLst>
                <a:cs typeface="2  Titr" pitchFamily="2" charset="-78"/>
              </a:rPr>
              <a:t>ملانی کلاین </a:t>
            </a:r>
            <a:endParaRPr lang="en-US" dirty="0"/>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خانم ملانی کلاین با تاکید بر روابط بین فردی به ویژه رابطه بین مادر – کودک ، سعی کرد از با اهمیت جلوه دادن کشاننده های زیستی پرهیز کند . </a:t>
            </a:r>
            <a:endParaRPr lang="fa-IR" sz="3400" b="1" dirty="0" smtClean="0">
              <a:solidFill>
                <a:prstClr val="black">
                  <a:lumMod val="85000"/>
                  <a:lumOff val="15000"/>
                </a:prstClr>
              </a:solidFill>
              <a:cs typeface="B Zar" panose="00000400000000000000" pitchFamily="2" charset="-78"/>
            </a:endParaRP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او </a:t>
            </a:r>
            <a:r>
              <a:rPr lang="fa-IR" sz="3400" b="1" dirty="0">
                <a:solidFill>
                  <a:prstClr val="black">
                    <a:lumMod val="85000"/>
                    <a:lumOff val="15000"/>
                  </a:prstClr>
                </a:solidFill>
                <a:cs typeface="B Zar" panose="00000400000000000000" pitchFamily="2" charset="-78"/>
              </a:rPr>
              <a:t>معتقد بود مفاهیمی مثل بد و خوب در دوره دهانی شکل می گیرند </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او به مراحل رشد روانی – جنسی فرویدی معتقد بود . ولی ظهور مراحل را خیلی زودتر از فروید و در دوره نوزادی می دانست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656180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300" b="1" dirty="0">
                <a:solidFill>
                  <a:srgbClr val="C00000"/>
                </a:solidFill>
                <a:effectLst>
                  <a:outerShdw blurRad="38100" dist="38100" dir="2700000" algn="tl">
                    <a:srgbClr val="000000">
                      <a:alpha val="43137"/>
                    </a:srgbClr>
                  </a:outerShdw>
                </a:effectLst>
                <a:cs typeface="B Zar" panose="00000400000000000000" pitchFamily="2" charset="-78"/>
              </a:rPr>
              <a:t>یونگ</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یونگ دوست و همکار فروید بود . بعد از مدتی خود به تدوین نظریه مخصوص خود اقدام کرد . او عمق ناهشیاری را بیشتر از فروید توسعه داد و عناصر شخصیت را من ، ناهشیار فردی و ناهشیار جمعی می دانست </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او به جنبه معنوی و فلسفی انسان نیز اهمیت می داد و به کهن الگوهایی از جمله پرسونا ، سایه ، آنیما و آنیموس معتقد بود . روانشناسی یونگ را روان شناسی تحلیلی نامیده اند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7553579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solidFill>
                  <a:srgbClr val="C00000"/>
                </a:solidFill>
                <a:effectLst>
                  <a:outerShdw blurRad="38100" dist="38100" dir="2700000" algn="tl">
                    <a:srgbClr val="000000">
                      <a:alpha val="43137"/>
                    </a:srgbClr>
                  </a:outerShdw>
                </a:effectLst>
                <a:cs typeface="B Zar" panose="00000400000000000000" pitchFamily="2" charset="-78"/>
              </a:rPr>
              <a:t>آدلر</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400" b="1" dirty="0">
                <a:solidFill>
                  <a:prstClr val="black">
                    <a:lumMod val="85000"/>
                    <a:lumOff val="15000"/>
                  </a:prstClr>
                </a:solidFill>
                <a:cs typeface="B Zar" panose="00000400000000000000" pitchFamily="2" charset="-78"/>
              </a:rPr>
              <a:t>یکی از نظریه پردازان معروف همزمان و دوره بعد از فروید ، یکی دیگر از همکاران او آدلر بود که برای خود نظریه جداگانه ای ارائه داد</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آدلر سعی کرد از مفاهیم فرویدی هر چه بیشتر فاصله بگیرد </a:t>
            </a:r>
            <a:r>
              <a:rPr lang="fa-IR" sz="34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400" b="1" dirty="0" smtClean="0">
                <a:solidFill>
                  <a:prstClr val="black">
                    <a:lumMod val="85000"/>
                    <a:lumOff val="15000"/>
                  </a:prstClr>
                </a:solidFill>
                <a:cs typeface="B Zar" panose="00000400000000000000" pitchFamily="2" charset="-78"/>
              </a:rPr>
              <a:t> </a:t>
            </a:r>
            <a:r>
              <a:rPr lang="fa-IR" sz="3400" b="1" dirty="0">
                <a:solidFill>
                  <a:prstClr val="black">
                    <a:lumMod val="85000"/>
                    <a:lumOff val="15000"/>
                  </a:prstClr>
                </a:solidFill>
                <a:cs typeface="B Zar" panose="00000400000000000000" pitchFamily="2" charset="-78"/>
              </a:rPr>
              <a:t>او معتقد بود سبک زندگی فرد باید حاوی علاقه اجتماعی باشد تا بتواند برای خود فرد و اجتماع مفید باشد . روان شناسی آدلر را روان شناسی فردی نامیده اند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1647232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300" b="1" dirty="0">
                <a:solidFill>
                  <a:srgbClr val="C00000"/>
                </a:solidFill>
                <a:effectLst>
                  <a:outerShdw blurRad="38100" dist="38100" dir="2700000" algn="tl">
                    <a:srgbClr val="000000">
                      <a:alpha val="43137"/>
                    </a:srgbClr>
                  </a:outerShdw>
                </a:effectLst>
                <a:cs typeface="B Zar" panose="00000400000000000000" pitchFamily="2" charset="-78"/>
              </a:rPr>
              <a:t>هورنای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4000" b="1" dirty="0">
                <a:solidFill>
                  <a:prstClr val="black">
                    <a:lumMod val="85000"/>
                    <a:lumOff val="15000"/>
                  </a:prstClr>
                </a:solidFill>
                <a:cs typeface="B Zar" panose="00000400000000000000" pitchFamily="2" charset="-78"/>
              </a:rPr>
              <a:t>خانم کارن هورنای به روابط کودک و والدین تاکید کرد </a:t>
            </a:r>
            <a:r>
              <a:rPr lang="fa-IR" sz="40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4000" b="1" dirty="0" smtClean="0">
                <a:solidFill>
                  <a:prstClr val="black">
                    <a:lumMod val="85000"/>
                    <a:lumOff val="15000"/>
                  </a:prstClr>
                </a:solidFill>
                <a:cs typeface="B Zar" panose="00000400000000000000" pitchFamily="2" charset="-78"/>
              </a:rPr>
              <a:t> </a:t>
            </a:r>
            <a:r>
              <a:rPr lang="fa-IR" sz="4000" b="1" dirty="0">
                <a:solidFill>
                  <a:prstClr val="black">
                    <a:lumMod val="85000"/>
                    <a:lumOff val="15000"/>
                  </a:prstClr>
                </a:solidFill>
                <a:cs typeface="B Zar" panose="00000400000000000000" pitchFamily="2" charset="-78"/>
              </a:rPr>
              <a:t>به نظر او اضطراب اساسی از این روابط حاصل می شود و نحوه کنار آمدن با این اضطراب مشخص کننده سه تیپ ارتباطی حرکت به سوی مردم ، حرکت یر علیه مردم و حرکت به دور از مردم را می سازد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538350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9600" b="1" spc="50" dirty="0">
                <a:ln w="11430"/>
                <a:gradFill>
                  <a:gsLst>
                    <a:gs pos="25000">
                      <a:srgbClr val="3C9770">
                        <a:satMod val="155000"/>
                      </a:srgbClr>
                    </a:gs>
                    <a:gs pos="100000">
                      <a:srgbClr val="3C9770">
                        <a:shade val="45000"/>
                        <a:satMod val="165000"/>
                      </a:srgbClr>
                    </a:gs>
                  </a:gsLst>
                  <a:lin ang="5400000"/>
                </a:gradFill>
                <a:effectLst>
                  <a:outerShdw blurRad="76200" dist="50800" dir="5400000" algn="tl" rotWithShape="0">
                    <a:srgbClr val="000000">
                      <a:alpha val="65000"/>
                    </a:srgbClr>
                  </a:outerShdw>
                </a:effectLst>
                <a:cs typeface="2  Titr" pitchFamily="2" charset="-78"/>
              </a:rPr>
              <a:t>فصل دهم</a:t>
            </a:r>
            <a:endParaRPr lang="en-US" dirty="0"/>
          </a:p>
        </p:txBody>
      </p:sp>
      <p:sp>
        <p:nvSpPr>
          <p:cNvPr id="3" name="Subtitle 2"/>
          <p:cNvSpPr>
            <a:spLocks noGrp="1"/>
          </p:cNvSpPr>
          <p:nvPr>
            <p:ph type="subTitle" idx="1"/>
          </p:nvPr>
        </p:nvSpPr>
        <p:spPr/>
        <p:txBody>
          <a:bodyPr>
            <a:noAutofit/>
          </a:bodyPr>
          <a:lstStyle/>
          <a:p>
            <a:pPr lvl="0">
              <a:buClr>
                <a:srgbClr val="83992A"/>
              </a:buClr>
            </a:pPr>
            <a:r>
              <a:rPr lang="fa-IR" sz="3200" b="1" spc="50" dirty="0" smtClean="0">
                <a:ln w="11430"/>
                <a:solidFill>
                  <a:srgbClr val="C00000"/>
                </a:solidFill>
                <a:effectLst>
                  <a:outerShdw blurRad="76200" dist="50800" dir="5400000" algn="tl" rotWithShape="0">
                    <a:srgbClr val="000000">
                      <a:alpha val="65000"/>
                    </a:srgbClr>
                  </a:outerShdw>
                </a:effectLst>
                <a:cs typeface="B Zar" panose="00000400000000000000" pitchFamily="2" charset="-78"/>
              </a:rPr>
              <a:t>روان شناسی نیروی سوم</a:t>
            </a:r>
          </a:p>
          <a:p>
            <a:pPr lvl="0">
              <a:buClr>
                <a:srgbClr val="83992A"/>
              </a:buClr>
            </a:pPr>
            <a:r>
              <a:rPr lang="fa-IR" sz="3200" b="1" spc="50" dirty="0" smtClean="0">
                <a:ln w="11430"/>
                <a:solidFill>
                  <a:srgbClr val="C00000"/>
                </a:solidFill>
                <a:effectLst>
                  <a:outerShdw blurRad="76200" dist="50800" dir="5400000" algn="tl" rotWithShape="0">
                    <a:srgbClr val="000000">
                      <a:alpha val="65000"/>
                    </a:srgbClr>
                  </a:outerShdw>
                </a:effectLst>
                <a:cs typeface="B Zar" panose="00000400000000000000" pitchFamily="2" charset="-78"/>
              </a:rPr>
              <a:t>( روانشناسی اگزیستانسیالیستی و انسان گرایی)</a:t>
            </a:r>
          </a:p>
          <a:p>
            <a:endParaRPr lang="en-US" sz="3200" dirty="0">
              <a:solidFill>
                <a:srgbClr val="C00000"/>
              </a:solidFill>
              <a:cs typeface="B Zar" panose="00000400000000000000" pitchFamily="2" charset="-78"/>
            </a:endParaRPr>
          </a:p>
        </p:txBody>
      </p:sp>
    </p:spTree>
    <p:extLst>
      <p:ext uri="{BB962C8B-B14F-4D97-AF65-F5344CB8AC3E}">
        <p14:creationId xmlns:p14="http://schemas.microsoft.com/office/powerpoint/2010/main" val="1035094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solidFill>
                  <a:srgbClr val="C00000"/>
                </a:solidFill>
                <a:effectLst>
                  <a:outerShdw blurRad="38100" dist="38100" dir="2700000" algn="tl">
                    <a:srgbClr val="000000">
                      <a:alpha val="43137"/>
                    </a:srgbClr>
                  </a:outerShdw>
                </a:effectLst>
                <a:cs typeface="B Zar" panose="00000400000000000000" pitchFamily="2" charset="-78"/>
              </a:rPr>
              <a:t>ریشه های تاریخی نیروی سوم</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lvl="0" indent="0" algn="just" rtl="1">
              <a:lnSpc>
                <a:spcPct val="20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ایده های پایه ای روان شناسی انسان گرا و اگزیستانسیالیسم ریشه درباورهای اندیشمندان گذشته داشته است . از جمله شروع کنندگان تاریخی می توان به پیامبران اشاره کرد که انسان را دارای توانایی هایی که می تواند جانشین خدا در زمین شود ، معرفی کردند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54973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C00000"/>
                </a:solidFill>
                <a:effectLst>
                  <a:outerShdw blurRad="38100" dist="38100" dir="2700000" algn="tl">
                    <a:srgbClr val="000000">
                      <a:alpha val="43137"/>
                    </a:srgbClr>
                  </a:outerShdw>
                </a:effectLst>
                <a:cs typeface="B Zar" panose="00000400000000000000" pitchFamily="2" charset="-78"/>
              </a:rPr>
              <a:t>کرامت انسان در دیدگاه مولانا </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lvl="0" indent="0" algn="just" rtl="1">
              <a:lnSpc>
                <a:spcPct val="150000"/>
              </a:lnSpc>
              <a:spcBef>
                <a:spcPts val="2400"/>
              </a:spcBef>
              <a:buClr>
                <a:srgbClr val="83992A"/>
              </a:buClr>
              <a:buNone/>
            </a:pPr>
            <a:r>
              <a:rPr lang="fa-IR" sz="3600" b="1" dirty="0">
                <a:solidFill>
                  <a:prstClr val="black">
                    <a:lumMod val="85000"/>
                    <a:lumOff val="15000"/>
                  </a:prstClr>
                </a:solidFill>
                <a:cs typeface="B Zar" panose="00000400000000000000" pitchFamily="2" charset="-78"/>
              </a:rPr>
              <a:t>به عنوان نمونه ای از اندیشه های انسان گرایانه دانشمندان مسلمان به مولانا اشاره شد . مولانا انسان را مظهر جمال جمیل خداوند قلمداد می کند </a:t>
            </a:r>
            <a:r>
              <a:rPr lang="fa-IR" sz="3600" b="1" dirty="0" smtClean="0">
                <a:solidFill>
                  <a:prstClr val="black">
                    <a:lumMod val="85000"/>
                    <a:lumOff val="15000"/>
                  </a:prstClr>
                </a:solidFill>
                <a:cs typeface="B Zar" panose="00000400000000000000" pitchFamily="2" charset="-78"/>
              </a:rPr>
              <a:t>.</a:t>
            </a:r>
          </a:p>
          <a:p>
            <a:pPr marL="0" lvl="0" indent="0" algn="just" rtl="1">
              <a:lnSpc>
                <a:spcPct val="150000"/>
              </a:lnSpc>
              <a:spcBef>
                <a:spcPts val="2400"/>
              </a:spcBef>
              <a:buClr>
                <a:srgbClr val="83992A"/>
              </a:buClr>
              <a:buNone/>
            </a:pPr>
            <a:r>
              <a:rPr lang="fa-IR" sz="3600" b="1" dirty="0" smtClean="0">
                <a:solidFill>
                  <a:prstClr val="black">
                    <a:lumMod val="85000"/>
                    <a:lumOff val="15000"/>
                  </a:prstClr>
                </a:solidFill>
                <a:cs typeface="B Zar" panose="00000400000000000000" pitchFamily="2" charset="-78"/>
              </a:rPr>
              <a:t> </a:t>
            </a:r>
            <a:r>
              <a:rPr lang="fa-IR" sz="3600" b="1" dirty="0">
                <a:solidFill>
                  <a:prstClr val="black">
                    <a:lumMod val="85000"/>
                    <a:lumOff val="15000"/>
                  </a:prstClr>
                </a:solidFill>
                <a:cs typeface="B Zar" panose="00000400000000000000" pitchFamily="2" charset="-78"/>
              </a:rPr>
              <a:t>از دانشمندان اروپایی نیز که خیلی قبل از ظهور روان شناسی علمی به ارج و خوبی انسان تاکید داشته است ، به دیدگاه روسو اشاره شد که انسان دارای سرشتی خوب و مثبت قلمداد کرده است . </a:t>
            </a:r>
          </a:p>
          <a:p>
            <a:pPr algn="r" rtl="1"/>
            <a:endParaRPr lang="en-US" b="1" dirty="0">
              <a:cs typeface="B Zar" panose="00000400000000000000" pitchFamily="2" charset="-78"/>
            </a:endParaRPr>
          </a:p>
        </p:txBody>
      </p:sp>
    </p:spTree>
    <p:extLst>
      <p:ext uri="{BB962C8B-B14F-4D97-AF65-F5344CB8AC3E}">
        <p14:creationId xmlns:p14="http://schemas.microsoft.com/office/powerpoint/2010/main" val="3366084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3883</TotalTime>
  <Words>6294</Words>
  <Application>Microsoft Office PowerPoint</Application>
  <PresentationFormat>Custom</PresentationFormat>
  <Paragraphs>380</Paragraphs>
  <Slides>128</Slides>
  <Notes>0</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Organic</vt:lpstr>
      <vt:lpstr>تاریخچه و مکاتب روانشناسی </vt:lpstr>
      <vt:lpstr>فصل اول : </vt:lpstr>
      <vt:lpstr>مقدمه:</vt:lpstr>
      <vt:lpstr>آغاز روانشناسی</vt:lpstr>
      <vt:lpstr>ایده ها و نظریه ها چگونه بوجود می آیند؟</vt:lpstr>
      <vt:lpstr>نظریه ها و رویکردها</vt:lpstr>
      <vt:lpstr>نظریه ها و رویکردها</vt:lpstr>
      <vt:lpstr>نظریه ها و رویکردها</vt:lpstr>
      <vt:lpstr>چرا مطالعه تاریخ روانشناسی ضروری است؟</vt:lpstr>
      <vt:lpstr>آیا روانشناسی یک علم است؟</vt:lpstr>
      <vt:lpstr>دیدگاه هایی در مورد علم </vt:lpstr>
      <vt:lpstr>PowerPoint Presentation</vt:lpstr>
      <vt:lpstr>فصل دوم</vt:lpstr>
      <vt:lpstr>نقش فلسفه و زیست شناسی در شکل گیری  روانشناسی </vt:lpstr>
      <vt:lpstr>جاندار پنداری انسان نگاری و سحر وجادو</vt:lpstr>
      <vt:lpstr>ریشه های روانشناسی پیش از فلسفه یونانی  </vt:lpstr>
      <vt:lpstr>بنیاد های فلسفی رشته روانشناسی در یونان</vt:lpstr>
      <vt:lpstr>PowerPoint Presentation</vt:lpstr>
      <vt:lpstr>PowerPoint Presentation</vt:lpstr>
      <vt:lpstr>PowerPoint Presentation</vt:lpstr>
      <vt:lpstr>PowerPoint Presentation</vt:lpstr>
      <vt:lpstr>PowerPoint Presentation</vt:lpstr>
      <vt:lpstr>افول فلسفه یونانی </vt:lpstr>
      <vt:lpstr>فصل سوم </vt:lpstr>
      <vt:lpstr>مقدمه</vt:lpstr>
      <vt:lpstr>کندی ( 866-801 میلادی )   </vt:lpstr>
      <vt:lpstr>فارابی (950-872 میلادی)  </vt:lpstr>
      <vt:lpstr>ابن سینا ( 1037-980 میلادی )  </vt:lpstr>
      <vt:lpstr>غزالی (1111-1058 میلادی )  </vt:lpstr>
      <vt:lpstr>خواجه نصیر الدین توسی (1202-1273 میلادی)   </vt:lpstr>
      <vt:lpstr>ملاصدرا(1640-1572 میلادی)</vt:lpstr>
      <vt:lpstr>فصل چهارم</vt:lpstr>
      <vt:lpstr>مقدمه: عبور اروپا از قرون تاریکی </vt:lpstr>
      <vt:lpstr>بیکن</vt:lpstr>
      <vt:lpstr>رنه دکارت</vt:lpstr>
      <vt:lpstr>هابز</vt:lpstr>
      <vt:lpstr>جان لاک</vt:lpstr>
      <vt:lpstr>برکلی</vt:lpstr>
      <vt:lpstr>هیوم</vt:lpstr>
      <vt:lpstr>هارتلی</vt:lpstr>
      <vt:lpstr>اگوست کنت</vt:lpstr>
      <vt:lpstr>اسپینوزا</vt:lpstr>
      <vt:lpstr>ایمانوئل کانت</vt:lpstr>
      <vt:lpstr> فصل پنجم</vt:lpstr>
      <vt:lpstr>مقدمه:</vt:lpstr>
      <vt:lpstr>مطالعات علمی مربوط به دستگاه عصبی</vt:lpstr>
      <vt:lpstr>مطالعات علمی مربوط به دستگاه عصبی</vt:lpstr>
      <vt:lpstr>مطالعات علمی مربوط به دستگاه عصبی</vt:lpstr>
      <vt:lpstr>مطالعات علمی مربوط به دستگاه عصبی</vt:lpstr>
      <vt:lpstr>فصل ششم</vt:lpstr>
      <vt:lpstr>تداعی گرایی </vt:lpstr>
      <vt:lpstr>تداعی گرایی </vt:lpstr>
      <vt:lpstr>اراده گرایی</vt:lpstr>
      <vt:lpstr>عناصر هشیاری(وونت)</vt:lpstr>
      <vt:lpstr>اختیارگرایی</vt:lpstr>
      <vt:lpstr>اختیارگرایی</vt:lpstr>
      <vt:lpstr>کارکرد گرایی </vt:lpstr>
      <vt:lpstr>کارکرد گرایی </vt:lpstr>
      <vt:lpstr>کارکرد گرایی </vt:lpstr>
      <vt:lpstr>فصل هفتم</vt:lpstr>
      <vt:lpstr>مقدمه:</vt:lpstr>
      <vt:lpstr>ریشه های تاریخی رفتار گرایی </vt:lpstr>
      <vt:lpstr>سچنوف ، بنیانگذار روان شناسی عینی روسیه </vt:lpstr>
      <vt:lpstr>پاولف ، بنیانگذار مطالعات شرطی </vt:lpstr>
      <vt:lpstr>بختریف ، کاشف بازتابهای متداعی </vt:lpstr>
      <vt:lpstr>ثراندایک پیشگام روان شناسی حیوانی</vt:lpstr>
      <vt:lpstr>واتسون بنیانگذار رسمی روان شناسی رفتار گرا  </vt:lpstr>
      <vt:lpstr>PowerPoint Presentation</vt:lpstr>
      <vt:lpstr>نو رفتار گرایی</vt:lpstr>
      <vt:lpstr>هال . تولمن . ماورر</vt:lpstr>
      <vt:lpstr>اسکینر نظریه شرطی سازی کنشگر</vt:lpstr>
      <vt:lpstr>تغییرات بعدی در رفتار گرایی – دیوید پریماک </vt:lpstr>
      <vt:lpstr>مارتین سیلگمن </vt:lpstr>
      <vt:lpstr>آلبرت بندورا</vt:lpstr>
      <vt:lpstr>فصل هشتم</vt:lpstr>
      <vt:lpstr>مقدمه</vt:lpstr>
      <vt:lpstr>مقدمه</vt:lpstr>
      <vt:lpstr>ور تایمر ، آغاز گر رسمی مکتب گشتالت </vt:lpstr>
      <vt:lpstr>کورت کافکا ، ولفگانگ کهلر  </vt:lpstr>
      <vt:lpstr>ایده های مطرح در روانشناسی گشتالت </vt:lpstr>
      <vt:lpstr>اصول سازمان ادراکی </vt:lpstr>
      <vt:lpstr>نظریه میدانی لوین  </vt:lpstr>
      <vt:lpstr>پرلزگشتالت درمانی </vt:lpstr>
      <vt:lpstr>فصل نهم</vt:lpstr>
      <vt:lpstr>فروید بنیان گذار روان تحلیل گری </vt:lpstr>
      <vt:lpstr>پیشینه ایده های مطرح در روان تحلیل گری </vt:lpstr>
      <vt:lpstr>اثرات شارکو و بروئر بر فروید </vt:lpstr>
      <vt:lpstr>ایده های اصلی نظریه فروید </vt:lpstr>
      <vt:lpstr>نظام شخصیتی فروید</vt:lpstr>
      <vt:lpstr>نظام غریزی یا انگیزشی فروید</vt:lpstr>
      <vt:lpstr>نظریه رشد روانی – جنسی فروید  </vt:lpstr>
      <vt:lpstr>پیروان فروید . آنا فروید </vt:lpstr>
      <vt:lpstr>ملانی کلاین </vt:lpstr>
      <vt:lpstr>یونگ</vt:lpstr>
      <vt:lpstr>آدلر</vt:lpstr>
      <vt:lpstr>هورنای</vt:lpstr>
      <vt:lpstr>فصل دهم</vt:lpstr>
      <vt:lpstr>ریشه های تاریخی نیروی سوم</vt:lpstr>
      <vt:lpstr>کرامت انسان در دیدگاه مولانا </vt:lpstr>
      <vt:lpstr>روان شناسی اگزیستانسیالیستی</vt:lpstr>
      <vt:lpstr>PowerPoint Presentation</vt:lpstr>
      <vt:lpstr>PowerPoint Presentation</vt:lpstr>
      <vt:lpstr>PowerPoint Presentation</vt:lpstr>
      <vt:lpstr>روان شناسی انسان گرایی </vt:lpstr>
      <vt:lpstr>راجرز</vt:lpstr>
      <vt:lpstr>فصل یازدهم</vt:lpstr>
      <vt:lpstr>تاریخچه روان شناسی شناختی </vt:lpstr>
      <vt:lpstr>PowerPoint Presentation</vt:lpstr>
      <vt:lpstr>ظهور روان شناسی شناختی </vt:lpstr>
      <vt:lpstr>اهمیت شناخت در حوزه های دیگر : پیاژه </vt:lpstr>
      <vt:lpstr>اهمیت شناخت در حوزه های دیگر : پیاژه </vt:lpstr>
      <vt:lpstr>درمان شناختی بک </vt:lpstr>
      <vt:lpstr>درمان شناختی مایکنبام </vt:lpstr>
      <vt:lpstr>جرج کلی </vt:lpstr>
      <vt:lpstr>فصل دوازدهم</vt:lpstr>
      <vt:lpstr>مقدمه</vt:lpstr>
      <vt:lpstr>اهمیت مغز در کنترل اعمال </vt:lpstr>
      <vt:lpstr>لشلی</vt:lpstr>
      <vt:lpstr>هب</vt:lpstr>
      <vt:lpstr>اسپری </vt:lpstr>
      <vt:lpstr>روان شناسی زیستی</vt:lpstr>
      <vt:lpstr>فصل سیزدهم</vt:lpstr>
      <vt:lpstr>مقدمه</vt:lpstr>
      <vt:lpstr>وجود تفاوت در نظریه های روان شناسی</vt:lpstr>
      <vt:lpstr>روان شناسی های قومی  </vt:lpstr>
      <vt:lpstr>PowerPoint Presentation</vt:lpstr>
      <vt:lpstr>وضعیت فعلی روان شناسی  </vt:lpstr>
      <vt:lpstr>موفق باشید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ABTIN CO</dc:creator>
  <cp:lastModifiedBy>09018868042</cp:lastModifiedBy>
  <cp:revision>221</cp:revision>
  <dcterms:created xsi:type="dcterms:W3CDTF">2020-12-13T21:21:10Z</dcterms:created>
  <dcterms:modified xsi:type="dcterms:W3CDTF">2021-03-24T19:24:11Z</dcterms:modified>
</cp:coreProperties>
</file>