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80" r:id="rId3"/>
    <p:sldId id="378" r:id="rId4"/>
    <p:sldId id="379" r:id="rId5"/>
    <p:sldId id="356" r:id="rId6"/>
    <p:sldId id="424" r:id="rId7"/>
    <p:sldId id="449" r:id="rId8"/>
    <p:sldId id="451" r:id="rId9"/>
    <p:sldId id="370" r:id="rId10"/>
    <p:sldId id="354" r:id="rId11"/>
    <p:sldId id="371" r:id="rId12"/>
    <p:sldId id="372" r:id="rId13"/>
    <p:sldId id="406" r:id="rId14"/>
    <p:sldId id="407" r:id="rId15"/>
    <p:sldId id="426" r:id="rId16"/>
    <p:sldId id="360" r:id="rId17"/>
    <p:sldId id="361" r:id="rId18"/>
    <p:sldId id="474" r:id="rId19"/>
    <p:sldId id="353" r:id="rId20"/>
    <p:sldId id="42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1324" autoAdjust="0"/>
    <p:restoredTop sz="94660"/>
  </p:normalViewPr>
  <p:slideViewPr>
    <p:cSldViewPr snapToGrid="0">
      <p:cViewPr>
        <p:scale>
          <a:sx n="60" d="100"/>
          <a:sy n="60" d="100"/>
        </p:scale>
        <p:origin x="-606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9065-49F1-47B0-9C77-3F15066A7AD3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9220313-222D-447A-957D-146E7EF2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4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9065-49F1-47B0-9C77-3F15066A7AD3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9220313-222D-447A-957D-146E7EF2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33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9065-49F1-47B0-9C77-3F15066A7AD3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9220313-222D-447A-957D-146E7EF2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21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9065-49F1-47B0-9C77-3F15066A7AD3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9220313-222D-447A-957D-146E7EF28FF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1036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9065-49F1-47B0-9C77-3F15066A7AD3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9220313-222D-447A-957D-146E7EF2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81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9065-49F1-47B0-9C77-3F15066A7AD3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0313-222D-447A-957D-146E7EF2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63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9065-49F1-47B0-9C77-3F15066A7AD3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0313-222D-447A-957D-146E7EF2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9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9065-49F1-47B0-9C77-3F15066A7AD3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0313-222D-447A-957D-146E7EF2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54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01E9065-49F1-47B0-9C77-3F15066A7AD3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9220313-222D-447A-957D-146E7EF2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8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9065-49F1-47B0-9C77-3F15066A7AD3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0313-222D-447A-957D-146E7EF2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90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9065-49F1-47B0-9C77-3F15066A7AD3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9220313-222D-447A-957D-146E7EF2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6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9065-49F1-47B0-9C77-3F15066A7AD3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0313-222D-447A-957D-146E7EF2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08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9065-49F1-47B0-9C77-3F15066A7AD3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0313-222D-447A-957D-146E7EF2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06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9065-49F1-47B0-9C77-3F15066A7AD3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0313-222D-447A-957D-146E7EF2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70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9065-49F1-47B0-9C77-3F15066A7AD3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0313-222D-447A-957D-146E7EF2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26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9065-49F1-47B0-9C77-3F15066A7AD3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0313-222D-447A-957D-146E7EF2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40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9065-49F1-47B0-9C77-3F15066A7AD3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0313-222D-447A-957D-146E7EF2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3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E9065-49F1-47B0-9C77-3F15066A7AD3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20313-222D-447A-957D-146E7EF2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595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1592317"/>
            <a:ext cx="10292478" cy="290085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a-IR" sz="2800" dirty="0" smtClean="0">
                <a:cs typeface="B Titr" panose="00000700000000000000" pitchFamily="2" charset="-78"/>
              </a:rPr>
              <a:t/>
            </a:r>
            <a:br>
              <a:rPr lang="fa-IR" sz="2800" dirty="0" smtClean="0">
                <a:cs typeface="B Titr" panose="00000700000000000000" pitchFamily="2" charset="-78"/>
              </a:rPr>
            </a:br>
            <a:r>
              <a:rPr lang="fa-IR" sz="2800" dirty="0" smtClean="0">
                <a:cs typeface="B Titr" panose="00000700000000000000" pitchFamily="2" charset="-78"/>
              </a:rPr>
              <a:t/>
            </a:r>
            <a:br>
              <a:rPr lang="fa-IR" sz="2800" dirty="0" smtClean="0">
                <a:cs typeface="B Titr" panose="00000700000000000000" pitchFamily="2" charset="-78"/>
              </a:rPr>
            </a:br>
            <a:r>
              <a:rPr lang="fa-IR" sz="8800" b="1" dirty="0" smtClean="0">
                <a:solidFill>
                  <a:srgbClr val="FFC000"/>
                </a:solidFill>
                <a:cs typeface="B Zar" panose="00000400000000000000" pitchFamily="2" charset="-78"/>
              </a:rPr>
              <a:t>بالانس</a:t>
            </a:r>
            <a:br>
              <a:rPr lang="fa-IR" sz="8800" b="1" dirty="0" smtClean="0">
                <a:solidFill>
                  <a:srgbClr val="FFC000"/>
                </a:solidFill>
                <a:cs typeface="B Zar" panose="00000400000000000000" pitchFamily="2" charset="-78"/>
              </a:rPr>
            </a:br>
            <a:r>
              <a:rPr lang="fa-IR" sz="4400" dirty="0" smtClean="0">
                <a:solidFill>
                  <a:srgbClr val="FFC000"/>
                </a:solidFill>
                <a:cs typeface="B Titr" panose="00000700000000000000" pitchFamily="2" charset="-78"/>
              </a:rPr>
              <a:t>ایجاد تعادل بین عادت ها و آرزوها</a:t>
            </a:r>
            <a:endParaRPr lang="en-US" sz="44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12175" y="2840100"/>
            <a:ext cx="26719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دکتر رضا برومند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53" y="5370130"/>
            <a:ext cx="1103586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46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b="1" dirty="0">
                <a:solidFill>
                  <a:prstClr val="white"/>
                </a:solidFill>
                <a:cs typeface="B Zar" panose="00000400000000000000" pitchFamily="2" charset="-78"/>
              </a:rPr>
              <a:t>آرزوها وعادت ها</a:t>
            </a:r>
            <a:endParaRPr lang="en-US" sz="4800" b="1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790" y="2375815"/>
            <a:ext cx="10497431" cy="3599316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جاودانگی جنگل در رویاهای یک میوه</a:t>
            </a:r>
          </a:p>
          <a:p>
            <a:pPr algn="r" rtl="1"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 بلوط نهفته  است</a:t>
            </a:r>
            <a:endParaRPr lang="en-US" sz="4000" b="1" dirty="0">
              <a:cs typeface="B Zar" panose="00000400000000000000" pitchFamily="2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69" y="2412289"/>
            <a:ext cx="3309609" cy="356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644" y="4460655"/>
            <a:ext cx="61864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39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800" b="1" dirty="0" smtClean="0">
                <a:cs typeface="B Zar" panose="00000400000000000000" pitchFamily="2" charset="-78"/>
              </a:rPr>
              <a:t>بزرگترین تعارض زندگی</a:t>
            </a:r>
            <a:endParaRPr lang="en-US" sz="4800" b="1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lnSpc>
                <a:spcPct val="20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عدم تناسب بین حیات روزمره با همه </a:t>
            </a:r>
          </a:p>
          <a:p>
            <a:pPr algn="r" rtl="1">
              <a:lnSpc>
                <a:spcPct val="20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روزمرگی و عادت هایش با رویاهایی </a:t>
            </a:r>
          </a:p>
          <a:p>
            <a:pPr algn="r" rtl="1">
              <a:lnSpc>
                <a:spcPct val="20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است که شما در وجود خود احساس می کنید</a:t>
            </a:r>
            <a:endParaRPr lang="en-US" sz="3600" b="1" dirty="0">
              <a:cs typeface="B Zar" panose="00000400000000000000" pitchFamily="2" charset="-78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73" y="1939159"/>
            <a:ext cx="3152775" cy="329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97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چگونه این عدم تناسب در زندگی شما نشان داده می شود</a:t>
            </a: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این عدم تعادل مانند تیرکشیدن قلب، افسردگی، اضطراب ، بیماری یا نگرانی بروز نمی کند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بلکه مانند یک میهمان ناخوانده در کنار شماست و دائما در گوش شما می خواند که:</a:t>
            </a:r>
          </a:p>
          <a:p>
            <a:pPr algn="r" rtl="1">
              <a:lnSpc>
                <a:spcPct val="150000"/>
              </a:lnSpc>
            </a:pPr>
            <a:r>
              <a:rPr lang="fa-IR" sz="4400" b="1" dirty="0" smtClean="0">
                <a:solidFill>
                  <a:srgbClr val="FFFF00"/>
                </a:solidFill>
                <a:cs typeface="B Zar" panose="00000400000000000000" pitchFamily="2" charset="-78"/>
              </a:rPr>
              <a:t>چیزی را نادیده گرفته اید</a:t>
            </a:r>
            <a:endParaRPr lang="en-US" sz="4400" b="1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45" y="4703708"/>
            <a:ext cx="3624262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3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000" b="1" dirty="0" smtClean="0">
                <a:solidFill>
                  <a:prstClr val="white"/>
                </a:solidFill>
                <a:cs typeface="B Zar" panose="00000400000000000000" pitchFamily="2" charset="-78"/>
              </a:rPr>
              <a:t>این حس در شما شکل می گیرد که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مسیر زندگی و دلیل زندگی شما از حالت تعادل خارج شده است</a:t>
            </a:r>
            <a:endParaRPr lang="en-US" sz="4000" b="1" dirty="0">
              <a:cs typeface="B Zar" panose="00000400000000000000" pitchFamily="2" charset="-7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64" y="3799490"/>
            <a:ext cx="4357687" cy="279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1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4800" b="1" dirty="0" smtClean="0">
                <a:cs typeface="B Zar" panose="00000400000000000000" pitchFamily="2" charset="-78"/>
              </a:rPr>
              <a:t>به کارهای روزمره خود توجه کنید</a:t>
            </a:r>
            <a:endParaRPr lang="en-US" sz="4800" b="1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4400" b="1" dirty="0" smtClean="0">
                <a:cs typeface="B Zar" panose="00000400000000000000" pitchFamily="2" charset="-78"/>
              </a:rPr>
              <a:t>جایی که زندگی می کنید</a:t>
            </a:r>
          </a:p>
          <a:p>
            <a:pPr algn="r" rtl="1">
              <a:lnSpc>
                <a:spcPct val="150000"/>
              </a:lnSpc>
            </a:pPr>
            <a:r>
              <a:rPr lang="fa-IR" sz="4400" b="1" dirty="0" smtClean="0">
                <a:cs typeface="B Zar" panose="00000400000000000000" pitchFamily="2" charset="-78"/>
              </a:rPr>
              <a:t>محلی که در آن کار می کنید</a:t>
            </a:r>
          </a:p>
          <a:p>
            <a:pPr algn="r" rtl="1">
              <a:lnSpc>
                <a:spcPct val="150000"/>
              </a:lnSpc>
            </a:pPr>
            <a:r>
              <a:rPr lang="fa-IR" sz="4400" b="1" dirty="0" smtClean="0">
                <a:cs typeface="B Zar" panose="00000400000000000000" pitchFamily="2" charset="-78"/>
              </a:rPr>
              <a:t>غذایی که می خورید</a:t>
            </a:r>
            <a:endParaRPr lang="en-US" sz="4400" b="1" dirty="0">
              <a:cs typeface="B Zar" panose="00000400000000000000" pitchFamily="2" charset="-7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6" y="1815334"/>
            <a:ext cx="386090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308460"/>
            <a:ext cx="3832334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965810"/>
            <a:ext cx="3775184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14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4800" b="1" dirty="0" smtClean="0">
                <a:cs typeface="B Zar" panose="00000400000000000000" pitchFamily="2" charset="-78"/>
              </a:rPr>
              <a:t>به کارهای روزمره خود توجه کنید</a:t>
            </a:r>
            <a:endParaRPr lang="en-US" sz="4800" b="1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4400" b="1" dirty="0" smtClean="0">
                <a:cs typeface="B Zar" panose="00000400000000000000" pitchFamily="2" charset="-78"/>
              </a:rPr>
              <a:t>کتابی که مطالعه می کنید</a:t>
            </a:r>
          </a:p>
          <a:p>
            <a:pPr algn="r" rtl="1">
              <a:lnSpc>
                <a:spcPct val="150000"/>
              </a:lnSpc>
            </a:pPr>
            <a:r>
              <a:rPr lang="fa-IR" sz="4400" b="1" dirty="0" smtClean="0">
                <a:cs typeface="B Zar" panose="00000400000000000000" pitchFamily="2" charset="-78"/>
              </a:rPr>
              <a:t>فیلمی که می بینید</a:t>
            </a:r>
          </a:p>
          <a:p>
            <a:pPr algn="r" rtl="1">
              <a:lnSpc>
                <a:spcPct val="150000"/>
              </a:lnSpc>
            </a:pPr>
            <a:r>
              <a:rPr lang="fa-IR" sz="4400" b="1" dirty="0" smtClean="0">
                <a:cs typeface="B Zar" panose="00000400000000000000" pitchFamily="2" charset="-78"/>
              </a:rPr>
              <a:t>افرادی که با آن ها تعامل دارید</a:t>
            </a:r>
            <a:endParaRPr lang="en-US" sz="4400" b="1" dirty="0">
              <a:cs typeface="B Zar" panose="00000400000000000000" pitchFamily="2" charset="-78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8601"/>
            <a:ext cx="3247696" cy="153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717"/>
            <a:ext cx="3247696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955792"/>
            <a:ext cx="3247697" cy="190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29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cs typeface="B Zar" panose="00000400000000000000" pitchFamily="2" charset="-78"/>
              </a:rPr>
              <a:t> مشکل کجاست</a:t>
            </a:r>
            <a:endParaRPr lang="en-US" sz="4400" b="1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655380"/>
            <a:ext cx="10592024" cy="4280810"/>
          </a:xfrm>
        </p:spPr>
        <p:txBody>
          <a:bodyPr>
            <a:noAutofit/>
          </a:bodyPr>
          <a:lstStyle/>
          <a:p>
            <a:pPr algn="r" rtl="1">
              <a:lnSpc>
                <a:spcPct val="20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این ها رفتارهای و عادت های روزمره شما خود بخود و بالذات بد و ناخوشایند نیستند</a:t>
            </a:r>
          </a:p>
          <a:p>
            <a:pPr algn="r" rtl="1">
              <a:lnSpc>
                <a:spcPct val="20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بلکه از این جهت برای شما ناخوشایند</a:t>
            </a:r>
          </a:p>
          <a:p>
            <a:pPr algn="r" rtl="1">
              <a:lnSpc>
                <a:spcPct val="20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 هستند که با تصویری که شما در ذهن خود از این فعالیت ها دارید جور در نمی آیند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364"/>
            <a:ext cx="4202988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54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5400" b="1" dirty="0" smtClean="0">
                <a:cs typeface="B Zar" panose="00000400000000000000" pitchFamily="2" charset="-78"/>
              </a:rPr>
              <a:t>پیامدهای حس عدم تعادل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احساس می کنید این حس عدم رضایت آزاردهنده هیچ وقت رهایتان نخواهد کرد و از آن خلاصی نخواهی یافت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عدم تعادل با ماسک دلهره و اضطراب در زندگی فعلی شما خودنمایی می کند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اگر شما به خود اجازه اندیشیدن در باره این اخگر بهشتی بدهید، این مساله شما را به درک منطقی از شرایط رهنمون می سازد</a:t>
            </a:r>
          </a:p>
        </p:txBody>
      </p:sp>
    </p:spTree>
    <p:extLst>
      <p:ext uri="{BB962C8B-B14F-4D97-AF65-F5344CB8AC3E}">
        <p14:creationId xmlns:p14="http://schemas.microsoft.com/office/powerpoint/2010/main" val="232686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تمرکز کامل بر رفتار کلی در امور روزمره</a:t>
            </a: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08" y="2238703"/>
            <a:ext cx="8812924" cy="342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692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3600" b="1" dirty="0" smtClean="0">
                <a:solidFill>
                  <a:srgbClr val="FFFF00"/>
                </a:solidFill>
                <a:cs typeface="B Zar" panose="00000400000000000000" pitchFamily="2" charset="-78"/>
              </a:rPr>
              <a:t>دوم: </a:t>
            </a:r>
            <a:r>
              <a:rPr lang="fa-IR" sz="3600" b="1" dirty="0" smtClean="0">
                <a:solidFill>
                  <a:prstClr val="white"/>
                </a:solidFill>
                <a:cs typeface="B Zar" panose="00000400000000000000" pitchFamily="2" charset="-78"/>
              </a:rPr>
              <a:t>تمایل </a:t>
            </a:r>
            <a:r>
              <a:rPr lang="fa-IR" sz="3600" b="1" dirty="0">
                <a:solidFill>
                  <a:prstClr val="white"/>
                </a:solidFill>
                <a:cs typeface="B Zar" panose="00000400000000000000" pitchFamily="2" charset="-78"/>
              </a:rPr>
              <a:t>خود را از کسب لذت از </a:t>
            </a:r>
            <a:r>
              <a:rPr lang="fa-IR" sz="3600" b="1" dirty="0" smtClean="0">
                <a:solidFill>
                  <a:prstClr val="white"/>
                </a:solidFill>
                <a:cs typeface="B Zar" panose="00000400000000000000" pitchFamily="2" charset="-78"/>
              </a:rPr>
              <a:t>زندگی با نیاز خود به موفقیت متعادل کنید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61" y="3591910"/>
            <a:ext cx="461929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9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 algn="ctr" rtl="1">
              <a:spcBef>
                <a:spcPts val="1000"/>
              </a:spcBef>
            </a:pPr>
            <a:r>
              <a:rPr lang="fa-IR" b="1" dirty="0" smtClean="0">
                <a:solidFill>
                  <a:prstClr val="white"/>
                </a:solidFill>
                <a:cs typeface="B Zar" panose="00000400000000000000" pitchFamily="2" charset="-78"/>
              </a:rPr>
              <a:t>مقدمه</a:t>
            </a:r>
            <a:r>
              <a:rPr lang="en-US" sz="2400" dirty="0">
                <a:solidFill>
                  <a:prstClr val="white"/>
                </a:solidFill>
              </a:rPr>
              <a:t/>
            </a:r>
            <a:br>
              <a:rPr lang="en-US" sz="2400" dirty="0">
                <a:solidFill>
                  <a:prstClr val="white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2" y="2336873"/>
            <a:ext cx="5299849" cy="3599316"/>
          </a:xfrm>
        </p:spPr>
        <p:txBody>
          <a:bodyPr>
            <a:normAutofit/>
          </a:bodyPr>
          <a:lstStyle/>
          <a:p>
            <a:pPr algn="r" rtl="1"/>
            <a:r>
              <a:rPr lang="fa-IR" sz="4000" b="1" dirty="0" smtClean="0">
                <a:cs typeface="B Zar" panose="00000400000000000000" pitchFamily="2" charset="-78"/>
              </a:rPr>
              <a:t>مفهوم تعادل جهان ما را تعریف می کند</a:t>
            </a:r>
          </a:p>
          <a:p>
            <a:pPr algn="r" rtl="1"/>
            <a:r>
              <a:rPr lang="fa-IR" sz="4000" b="1" dirty="0" smtClean="0">
                <a:cs typeface="B Zar" panose="00000400000000000000" pitchFamily="2" charset="-78"/>
              </a:rPr>
              <a:t>کائنات، ماه، فصل،آب، هوا، آتش و زمین همه در یک تعادل بی بدیل هستند</a:t>
            </a:r>
            <a:endParaRPr lang="en-US" sz="4000" b="1" dirty="0">
              <a:cs typeface="B Zar" panose="00000400000000000000" pitchFamily="2" charset="-7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7" y="2380593"/>
            <a:ext cx="4493173" cy="356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52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8722" y="2393119"/>
            <a:ext cx="8144134" cy="137307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a-IR" sz="4800" dirty="0" smtClean="0">
                <a:cs typeface="B Titr" panose="00000700000000000000" pitchFamily="2" charset="-78"/>
              </a:rPr>
              <a:t>دکتر رضا برومند</a:t>
            </a:r>
            <a:endParaRPr lang="en-US" sz="4800" dirty="0"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54815" y="3119858"/>
            <a:ext cx="32371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معمار زندگی زندگی خود باشیم  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0322" y="3597311"/>
            <a:ext cx="8144134" cy="13730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a-IR" sz="4000" dirty="0" smtClean="0">
                <a:cs typeface="B Titr" panose="00000700000000000000" pitchFamily="2" charset="-78"/>
              </a:rPr>
              <a:t>09129680169</a:t>
            </a:r>
            <a:endParaRPr lang="en-US" sz="40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242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800" b="1" dirty="0" smtClean="0">
                <a:cs typeface="B Zar" panose="00000400000000000000" pitchFamily="2" charset="-78"/>
              </a:rPr>
              <a:t>ما انسان ها تنها استثنا  این عرصه هستیم</a:t>
            </a:r>
            <a:endParaRPr lang="en-US" sz="4800" b="1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تعادل بین آنچه بدان تمایل داریم </a:t>
            </a:r>
          </a:p>
          <a:p>
            <a:pPr algn="r" rtl="1"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و آن چه در حیات روزانه</a:t>
            </a:r>
          </a:p>
          <a:p>
            <a:pPr algn="r" rtl="1"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 خود انجام می دهیم</a:t>
            </a:r>
            <a:endParaRPr lang="en-US" sz="4000" b="1" dirty="0">
              <a:cs typeface="B Zar" panose="00000400000000000000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206364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84" y="4198554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60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800" b="1" dirty="0" smtClean="0">
                <a:cs typeface="B Zar" panose="00000400000000000000" pitchFamily="2" charset="-78"/>
              </a:rPr>
              <a:t>آرزوها وعادت ها</a:t>
            </a:r>
            <a:endParaRPr lang="en-US" sz="4800" b="1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برای مدت های زیادی بزرگترین</a:t>
            </a:r>
            <a:endParaRPr lang="en-US" sz="4000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 دستاورد بشری آرزوهای او بود</a:t>
            </a:r>
          </a:p>
          <a:p>
            <a:pPr algn="r" rtl="1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4" y="2112579"/>
            <a:ext cx="3594537" cy="419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44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5400" b="1" dirty="0">
                <a:cs typeface="B Zar" panose="00000400000000000000" pitchFamily="2" charset="-78"/>
              </a:rPr>
              <a:t>آرزوها وعادت ها</a:t>
            </a:r>
            <a:endParaRPr lang="en-US" sz="5400" b="1" dirty="0">
              <a:cs typeface="B Zar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373" y="2336873"/>
            <a:ext cx="3594538" cy="693135"/>
          </a:xfrm>
        </p:spPr>
        <p:txBody>
          <a:bodyPr>
            <a:noAutofit/>
          </a:bodyPr>
          <a:lstStyle/>
          <a:p>
            <a:pPr algn="ctr"/>
            <a:r>
              <a:rPr lang="fa-IR" sz="4800" dirty="0" smtClean="0">
                <a:cs typeface="B Zar" panose="00000400000000000000" pitchFamily="2" charset="-78"/>
              </a:rPr>
              <a:t>جیمز آلن</a:t>
            </a:r>
            <a:r>
              <a:rPr lang="en-US" sz="4800" dirty="0" smtClean="0">
                <a:cs typeface="B Zar" panose="00000400000000000000" pitchFamily="2" charset="-78"/>
              </a:rPr>
              <a:t>  </a:t>
            </a:r>
            <a:endParaRPr lang="en-US" sz="4800" dirty="0">
              <a:cs typeface="B Zar" panose="00000400000000000000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endParaRPr lang="en-US" sz="4000" dirty="0">
              <a:cs typeface="B Zar" panose="00000400000000000000" pitchFamily="2" charset="-78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9" y="3030538"/>
            <a:ext cx="3626068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82815" y="3030008"/>
            <a:ext cx="5974430" cy="2906179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من همیشه با امیدها و آرزوهای بزرگ خود را سرگرم می کنم</a:t>
            </a:r>
            <a:r>
              <a:rPr lang="en-US" sz="4000" b="1" dirty="0" smtClean="0">
                <a:cs typeface="B Zar" panose="00000400000000000000" pitchFamily="2" charset="-78"/>
              </a:rPr>
              <a:t> </a:t>
            </a:r>
            <a:r>
              <a:rPr lang="fa-IR" sz="4000" b="1" dirty="0" smtClean="0">
                <a:cs typeface="B Zar" panose="00000400000000000000" pitchFamily="2" charset="-78"/>
              </a:rPr>
              <a:t>رویا بذر حقیقت است</a:t>
            </a:r>
            <a:endParaRPr lang="en-US" sz="40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993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5400" b="1" dirty="0" smtClean="0">
                <a:cs typeface="B Zar" panose="00000400000000000000" pitchFamily="2" charset="-78"/>
              </a:rPr>
              <a:t>ارنست هولمز</a:t>
            </a:r>
            <a:endParaRPr lang="en-US" sz="5400" b="1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359" y="2336873"/>
            <a:ext cx="5611822" cy="3599316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B Zar" panose="00000400000000000000" pitchFamily="2" charset="-78"/>
              </a:rPr>
              <a:t>تصورات صادقانه، رویاپردازی های پر زرق و برق روزانه نیستند</a:t>
            </a:r>
          </a:p>
          <a:p>
            <a:pPr algn="r" rtl="1"/>
            <a:r>
              <a:rPr lang="fa-IR" sz="3600" b="1" dirty="0" smtClean="0">
                <a:cs typeface="B Zar" panose="00000400000000000000" pitchFamily="2" charset="-78"/>
              </a:rPr>
              <a:t>آن ها اخگرهایی هستند از بهشت </a:t>
            </a:r>
            <a:endParaRPr lang="en-US" sz="3600" b="1" dirty="0">
              <a:cs typeface="B Zar" panose="00000400000000000000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7" y="2364829"/>
            <a:ext cx="3641834" cy="427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324" y="4843462"/>
            <a:ext cx="562829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13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a-IR" sz="6600" b="1" dirty="0" smtClean="0">
                <a:solidFill>
                  <a:srgbClr val="FFFF00"/>
                </a:solidFill>
                <a:cs typeface="B Zar" panose="00000400000000000000" pitchFamily="2" charset="-78"/>
              </a:rPr>
              <a:t>بالانس </a:t>
            </a:r>
            <a:r>
              <a:rPr lang="fa-IR" b="1" dirty="0" smtClean="0">
                <a:cs typeface="B Zar" panose="00000400000000000000" pitchFamily="2" charset="-78"/>
              </a:rPr>
              <a:t>را از کجا شروع کنیم</a:t>
            </a: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19" y="4369069"/>
            <a:ext cx="8110847" cy="118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050" y="2707574"/>
            <a:ext cx="3028950" cy="154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6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b="1" dirty="0" smtClean="0">
                <a:cs typeface="B Zar" panose="00000400000000000000" pitchFamily="2" charset="-78"/>
              </a:rPr>
              <a:t>9 راهکار برای تعادل بخشی به عادت ها و آرزوها</a:t>
            </a:r>
            <a:endParaRPr lang="en-US" sz="4000" b="1" dirty="0">
              <a:cs typeface="B Zar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5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b="1" dirty="0">
                <a:solidFill>
                  <a:prstClr val="white"/>
                </a:solidFill>
                <a:cs typeface="B Zar" panose="00000400000000000000" pitchFamily="2" charset="-78"/>
              </a:rPr>
              <a:t>آرزوها وعادت ها</a:t>
            </a:r>
            <a:endParaRPr lang="en-US" sz="4800" b="1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>
              <a:lnSpc>
                <a:spcPct val="200000"/>
              </a:lnSpc>
            </a:pPr>
            <a:r>
              <a:rPr lang="fa-IR" sz="4400" b="1" dirty="0" smtClean="0">
                <a:solidFill>
                  <a:srgbClr val="FFFF00"/>
                </a:solidFill>
                <a:cs typeface="B Zar" panose="00000400000000000000" pitchFamily="2" charset="-78"/>
              </a:rPr>
              <a:t>اول : </a:t>
            </a:r>
            <a:r>
              <a:rPr lang="fa-IR" sz="4400" b="1" dirty="0" smtClean="0">
                <a:cs typeface="B Zar" panose="00000400000000000000" pitchFamily="2" charset="-78"/>
              </a:rPr>
              <a:t>رویاها و آرزوهایتان را با رفتارها و عادهایتان متعادل سازید</a:t>
            </a:r>
            <a:endParaRPr lang="en-US" sz="44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988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2007</TotalTime>
  <Words>433</Words>
  <Application>Microsoft Office PowerPoint</Application>
  <PresentationFormat>Custom</PresentationFormat>
  <Paragraphs>56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Berlin</vt:lpstr>
      <vt:lpstr>  بالانس ایجاد تعادل بین عادت ها و آرزوها</vt:lpstr>
      <vt:lpstr>مقدمه </vt:lpstr>
      <vt:lpstr>ما انسان ها تنها استثنا  این عرصه هستیم</vt:lpstr>
      <vt:lpstr>آرزوها وعادت ها</vt:lpstr>
      <vt:lpstr>آرزوها وعادت ها</vt:lpstr>
      <vt:lpstr>ارنست هولمز</vt:lpstr>
      <vt:lpstr>بالانس را از کجا شروع کنیم</vt:lpstr>
      <vt:lpstr>9 راهکار برای تعادل بخشی به عادت ها و آرزوها</vt:lpstr>
      <vt:lpstr>آرزوها وعادت ها</vt:lpstr>
      <vt:lpstr>آرزوها وعادت ها</vt:lpstr>
      <vt:lpstr>بزرگترین تعارض زندگی</vt:lpstr>
      <vt:lpstr>چگونه این عدم تناسب در زندگی شما نشان داده می شود</vt:lpstr>
      <vt:lpstr>این حس در شما شکل می گیرد که</vt:lpstr>
      <vt:lpstr>به کارهای روزمره خود توجه کنید</vt:lpstr>
      <vt:lpstr>به کارهای روزمره خود توجه کنید</vt:lpstr>
      <vt:lpstr> مشکل کجاست</vt:lpstr>
      <vt:lpstr>پیامدهای حس عدم تعادل</vt:lpstr>
      <vt:lpstr>تمرکز کامل بر رفتار کلی در امور روزمره</vt:lpstr>
      <vt:lpstr>PowerPoint Presentation</vt:lpstr>
      <vt:lpstr>دکتر رضا برومند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پروژه های میراث فرهنگی و گردشگری  اداره کل میراث فرهنگی، گردشگری و صنایع دستی</dc:title>
  <dc:creator>sotra2</dc:creator>
  <cp:lastModifiedBy>09018868042</cp:lastModifiedBy>
  <cp:revision>180</cp:revision>
  <dcterms:created xsi:type="dcterms:W3CDTF">2020-11-19T16:20:01Z</dcterms:created>
  <dcterms:modified xsi:type="dcterms:W3CDTF">2021-03-24T04:47:27Z</dcterms:modified>
</cp:coreProperties>
</file>