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xgig.com/images/55448789297670451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14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934" y="372138"/>
            <a:ext cx="8596668" cy="5088862"/>
          </a:xfrm>
        </p:spPr>
        <p:txBody>
          <a:bodyPr/>
          <a:lstStyle/>
          <a:p>
            <a:r>
              <a:rPr lang="fa-IR" dirty="0"/>
              <a:t>شکل ۱. تصویر </a:t>
            </a:r>
            <a:r>
              <a:rPr lang="en-US" dirty="0"/>
              <a:t>TEM </a:t>
            </a:r>
            <a:r>
              <a:rPr lang="fa-IR" dirty="0"/>
              <a:t>تشکیل نانوذرات نقره را در ساقه گیاه یونجه نشان می‌دهد</a:t>
            </a:r>
            <a:r>
              <a:rPr lang="fa-IR" dirty="0" smtClean="0"/>
              <a:t>.</a:t>
            </a:r>
          </a:p>
          <a:p>
            <a:endParaRPr lang="fa-IR" dirty="0"/>
          </a:p>
        </p:txBody>
      </p:sp>
      <p:pic>
        <p:nvPicPr>
          <p:cNvPr id="2052" name="Picture 4" descr="filereader.php?p1=main_f6059036c8166a8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743" y="931073"/>
            <a:ext cx="3491441" cy="5476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8564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تحقیق پودمان 3</a:t>
            </a:r>
            <a:endParaRPr lang="fa-IR" dirty="0"/>
          </a:p>
        </p:txBody>
      </p:sp>
      <p:sp>
        <p:nvSpPr>
          <p:cNvPr id="3" name="Content Placeholder 2"/>
          <p:cNvSpPr>
            <a:spLocks noGrp="1"/>
          </p:cNvSpPr>
          <p:nvPr>
            <p:ph idx="1"/>
          </p:nvPr>
        </p:nvSpPr>
        <p:spPr/>
        <p:txBody>
          <a:bodyPr>
            <a:normAutofit lnSpcReduction="10000"/>
          </a:bodyPr>
          <a:lstStyle/>
          <a:p>
            <a:r>
              <a:rPr lang="fa-IR" dirty="0"/>
              <a:t>درس کاربرد فناوری های نوین</a:t>
            </a:r>
          </a:p>
          <a:p>
            <a:endParaRPr lang="fa-IR" dirty="0" smtClean="0"/>
          </a:p>
          <a:p>
            <a:r>
              <a:rPr lang="fa-IR" smtClean="0"/>
              <a:t>دبیر:</a:t>
            </a:r>
            <a:endParaRPr lang="fa-IR" dirty="0" smtClean="0"/>
          </a:p>
          <a:p>
            <a:endParaRPr lang="fa-IR" dirty="0"/>
          </a:p>
          <a:p>
            <a:endParaRPr lang="fa-IR" dirty="0" smtClean="0"/>
          </a:p>
          <a:p>
            <a:endParaRPr lang="fa-IR" dirty="0" smtClean="0"/>
          </a:p>
          <a:p>
            <a:endParaRPr lang="fa-IR" dirty="0"/>
          </a:p>
          <a:p>
            <a:endParaRPr lang="fa-IR" dirty="0" smtClean="0"/>
          </a:p>
          <a:p>
            <a:endParaRPr lang="fa-IR" dirty="0" smtClean="0"/>
          </a:p>
          <a:p>
            <a:pPr marL="0" indent="0">
              <a:buNone/>
            </a:pPr>
            <a:r>
              <a:rPr lang="fa-IR" dirty="0" smtClean="0"/>
              <a:t>                                                                                             زمستان96</a:t>
            </a:r>
            <a:endParaRPr lang="fa-IR" dirty="0"/>
          </a:p>
        </p:txBody>
      </p:sp>
    </p:spTree>
    <p:extLst>
      <p:ext uri="{BB962C8B-B14F-4D97-AF65-F5344CB8AC3E}">
        <p14:creationId xmlns:p14="http://schemas.microsoft.com/office/powerpoint/2010/main" val="3620878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کاربرد نانو ذرات </a:t>
            </a:r>
            <a:endParaRPr lang="fa-IR" dirty="0"/>
          </a:p>
        </p:txBody>
      </p:sp>
      <p:sp>
        <p:nvSpPr>
          <p:cNvPr id="3" name="Content Placeholder 2"/>
          <p:cNvSpPr>
            <a:spLocks noGrp="1"/>
          </p:cNvSpPr>
          <p:nvPr>
            <p:ph idx="1"/>
          </p:nvPr>
        </p:nvSpPr>
        <p:spPr>
          <a:xfrm>
            <a:off x="677334" y="1536701"/>
            <a:ext cx="8596668" cy="4504662"/>
          </a:xfrm>
        </p:spPr>
        <p:txBody>
          <a:bodyPr>
            <a:normAutofit fontScale="92500" lnSpcReduction="10000"/>
          </a:bodyPr>
          <a:lstStyle/>
          <a:p>
            <a:pPr fontAlgn="base"/>
            <a:r>
              <a:rPr lang="fa-IR" sz="2600" dirty="0" smtClean="0">
                <a:solidFill>
                  <a:srgbClr val="FF0000"/>
                </a:solidFill>
              </a:rPr>
              <a:t>1-تهیه </a:t>
            </a:r>
            <a:r>
              <a:rPr lang="fa-IR" sz="2600" dirty="0">
                <a:solidFill>
                  <a:srgbClr val="FF0000"/>
                </a:solidFill>
              </a:rPr>
              <a:t>‌نانوذرات‌ طلا و نقره در بستر‌های گیاهی و کاربرد آنها</a:t>
            </a:r>
          </a:p>
          <a:p>
            <a:pPr fontAlgn="base"/>
            <a:r>
              <a:rPr lang="fa-IR" dirty="0"/>
              <a:t>تمایل به تهیه موادی با ابعاد نانومتری و استفاده از آن‌ها، با توجه به خصوصیات صنعتی جالب این مواد، روز‌به‌روز در حال افزایش است، اما نانوذرات حاصل از روش‌های شیمیایی که امروزه به‌کار برده می‌شوند، به‌دلیل استفاده از مواد شیمیایی خطرناک و سمی بودن و آسیب‌های زیست‌محیطی حاصل از آن‌ها، نگرانی‌های زیادی را ایجاد کرده‌اند. نانوذرات طلا و نقره به‌دلیل اهمیت‌های زیستی و کاربردهای پزشکی بیشتر مورد توجه قرار گرفته‌اند اما روش‌های شیمیایی تهیه این نانوذرات منجر به باقی‌ماندن مقداری از واکنشگرهای سمی و استفاده نکردن از نانوذرات حاصل در کاربردهای زیستی می‌شود. تولید نانوذرات با استفاده از اصول شیمی سبز جایگاه ویژه‌ای در پژوهش‌ها پیدا کرده است و بدین منظور انواع گوناگونی از سامانه‌های زیستی مورد استفاده قرار می‌گیرند؛ ریزاندامگان، دیاتومه‌ها، و یوکاریوت‌های(</a:t>
            </a:r>
            <a:r>
              <a:rPr lang="en-US" dirty="0"/>
              <a:t>eukaryote) </a:t>
            </a:r>
            <a:r>
              <a:rPr lang="fa-IR" dirty="0"/>
              <a:t>نوری از جمله این سامانه‌ها هستند، ولی این سامانه‌ها به‌دلیل هزینه‌های زیاد تهیه و نگهداری‌شان کمتر مورد استفاده قرار می‌گیرند. گیاهان و محصولات کشاورزی به‌عنوان منابع تجدیدپذیر و ارزان در جهت تهیه نانومواد زیستی مورد توجه خاصی قرار گرفته‌اند. در این مقاله انواع روش‌های استفاده از بستر‌های گیاهی برای تهیه نانوذرات نقره و طلا که از اهمیت ویژه‌ای در پزشکی و فرایند‌های زیستی برخوردارند مورد بررسی قرار گرفته است.گیاه‌پالایی و استفاده از عصاره و توده‌های زیستی گیاهان از جمله روش‌هایی است که از آن‌ها به‌عنوان بستر گیاهی برای تهیه نانوذرات استفاده می‌شود.</a:t>
            </a:r>
          </a:p>
          <a:p>
            <a:endParaRPr lang="fa-IR" dirty="0"/>
          </a:p>
        </p:txBody>
      </p:sp>
    </p:spTree>
    <p:extLst>
      <p:ext uri="{BB962C8B-B14F-4D97-AF65-F5344CB8AC3E}">
        <p14:creationId xmlns:p14="http://schemas.microsoft.com/office/powerpoint/2010/main" val="2019831696"/>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68401"/>
            <a:ext cx="8596668" cy="4872962"/>
          </a:xfrm>
        </p:spPr>
        <p:txBody>
          <a:bodyPr>
            <a:normAutofit/>
          </a:bodyPr>
          <a:lstStyle/>
          <a:p>
            <a:pPr fontAlgn="base"/>
            <a:r>
              <a:rPr lang="fa-IR" b="1" dirty="0"/>
              <a:t>1. مقدمه</a:t>
            </a:r>
            <a:endParaRPr lang="fa-IR" dirty="0"/>
          </a:p>
          <a:p>
            <a:pPr fontAlgn="base"/>
            <a:r>
              <a:rPr lang="fa-IR" dirty="0"/>
              <a:t>به‌دلیل خواص و ویژگی‌های جدیدی که مواد با ابعاد نانومتری در صنایع از خود نشان داده‌اند، امروزه تمایل بسیار زیادی به فراوری و کاربرد آن‌ها وجود دارد. به‌طور اساسی، ویژگی‌های مربوط به نسبت بین سطح و حجم ماده در مقیاس نانومتری تغییرهای چشمگیری از خود نشان می‌دهند. به عبارت دیگر، در مقیاس نانومتری ویژگی‌های سطحی و حجمی ماده با یکدیگر ارتباط و تناسب می‌یابند؛ مولکول‌های سطحی می‌توانند باعث ایجاد سختی زیاد در فلزها شوند و تولید ابزارآلات الکترونیکی و مواد دارویی با عملکرد و بازده بهتر را در پی داشته باشند. نانوفناوری زیستی یکی از امیدوارکننده‌ترین حوزه‌های علم و فناوری نانو در عصر جدید است. این فناوری در حوزه‌های گوناگون علم ازجمله شیمی، زیست‌شناسی، و علم مواد در حال ظهور است [۱]. نانوذرات از جمله رایج‌ترین عناصر در علم و فناوری نانو هستند و خواص جالب توجه آن‌ها باعث شده کاربردهای بسیار متنوعی در صنایع شیمیایی، پزشکی و دارویی، الکترونیک، و کشاورزی داشته باشند. با توجه به ترکیب شیمیایی، این ذرات به انواع فلزی، سرامیکی، بسپاری، و نیمه‌هادی تقسیم </a:t>
            </a:r>
            <a:r>
              <a:rPr lang="fa-IR" dirty="0" smtClean="0"/>
              <a:t>می‌شوند..</a:t>
            </a:r>
            <a:endParaRPr lang="fa-IR" dirty="0"/>
          </a:p>
          <a:p>
            <a:endParaRPr lang="fa-IR" dirty="0"/>
          </a:p>
        </p:txBody>
      </p:sp>
    </p:spTree>
    <p:extLst>
      <p:ext uri="{BB962C8B-B14F-4D97-AF65-F5344CB8AC3E}">
        <p14:creationId xmlns:p14="http://schemas.microsoft.com/office/powerpoint/2010/main" val="4020847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87401"/>
            <a:ext cx="8596668" cy="5253962"/>
          </a:xfrm>
        </p:spPr>
        <p:txBody>
          <a:bodyPr/>
          <a:lstStyle/>
          <a:p>
            <a:r>
              <a:rPr lang="fa-IR" dirty="0"/>
              <a:t>تهیه شیمیایی و فرایندهای حالت جامد، مانند آسیاب کردن و چگالش بخار، روش‌های معمول ساخت نانوذرات هستند، اما این روش‌ها گران‌قیمت‌اند. فناوری نانو امروزه شاهد پیشرفت‌های چشمگیری در زمینه ساخت نانومواد و استفاده از روش‌ها و مواد جدید بوده است. با توسعه مواد و روش‌های جدید، نگرانی از آلودگی محیط زیست توسط نانوذرات تولیدشده از روش‌های شیمیایی و تولید محصولات جانبی خطرناک دوچندان شده است. روش‌های زیستی بی‌خطر را می‌توان به‌عنوان جایگزینی برای روش‌های شیمیایی مرسوم در تهیه نانوذرات در نظر گرفت [۳ـ۲]. استفاده از گیاهان سبز برای تهیه زیستی نانوذرات یک امکان هیجان‌انگیز و تا حد زیادی ناشناخته است [۴]. نانوذرات نقره و طلا به‌دلیل زیست‌سازگار بودن کاربردهای زیستی گوناگونی دارند. روش‌های شیمیایی به‌طور معمول منجر به باقی‌ماندن مقداری از واکنشگرهای سمی روی نانوذرات می‌شوند. به همین دلیل، استفاده از گیاهان به‌عنوان منابع پایدار و در دسترس در تهیه نانوذرات زیست‌سازگار در سال‌های اخیر توجه بسیاری از پژوهشگران را به خود جلب کرده است. از مزایای این روش می‌توان به غیرسمی بودن، زیست‌سازگاری، ارزانی، و تولید نانوذرات با خلوص بالا اشاره کرد. با توجه به این مزایا، می‌توان نانوذرات سنتزشده در این روش‌ها را در کاربردهای زیستی ازجمله نانوحسگرها به‌کار برد. زمان واکنش برای تولید نانوذرات در بسترهایی مثل عصاره یا توده زیستی گیاه کم و واکنش کامل است، اما روش گیاه‌پالایی به زمان بیشتری نیاز دارد تا نانوذرات تولید شوند</a:t>
            </a:r>
          </a:p>
        </p:txBody>
      </p:sp>
    </p:spTree>
    <p:extLst>
      <p:ext uri="{BB962C8B-B14F-4D97-AF65-F5344CB8AC3E}">
        <p14:creationId xmlns:p14="http://schemas.microsoft.com/office/powerpoint/2010/main" val="373287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79501"/>
            <a:ext cx="8596668" cy="4961862"/>
          </a:xfrm>
        </p:spPr>
        <p:txBody>
          <a:bodyPr/>
          <a:lstStyle/>
          <a:p>
            <a:pPr fontAlgn="base"/>
            <a:r>
              <a:rPr lang="fa-IR" b="1" dirty="0"/>
              <a:t>2. استخراج نانوذرات از طریق گیاه‌پالایی</a:t>
            </a:r>
            <a:endParaRPr lang="fa-IR" dirty="0"/>
          </a:p>
          <a:p>
            <a:pPr fontAlgn="base"/>
            <a:r>
              <a:rPr lang="fa-IR" dirty="0"/>
              <a:t>گیاه‌پالایی یک فناوری جدید برای درمان و تصفیه مکان‌های آلوده (خاک و آب) است. در این روش از گیاهان برای پاکسازی یا کنترل انواع بسیاری از آلاینده‌ها - شامل فلزها، آفت‌کش‌ها، و هیدروکربن‌های نفتی - بهره‌گیری می‌شود [۵]. توانایی گیاهان برای جذب فلزهای با ارزش تجاری توجه پژوهشگران را در سراسر جهان به خود جلب کرده است. اولین تلاش‌ها برای استخراج برای تصفیه بود، اما دانشمندان متوجه شدند که فلز‌ها را می‌توان با استفاده از گیاهان استخراج کرد. این روش را با عنوان فایتو‌مانینگ (</a:t>
            </a:r>
            <a:r>
              <a:rPr lang="en-US" dirty="0" err="1"/>
              <a:t>Phytomining</a:t>
            </a:r>
            <a:r>
              <a:rPr lang="en-US" dirty="0"/>
              <a:t>) </a:t>
            </a:r>
            <a:r>
              <a:rPr lang="fa-IR" dirty="0"/>
              <a:t>می‌شناسند. این روش در مقایسه با روش‌های شیمیایی معمول مقرون‌به‌صرفه‌تر و سازگار با محیط‌زیست است و حتی می‌تواند، برخلاف روش شیمیایی، فلزها را در سطوح کم‌جذب و در بافت گیاهی جمع‌آوری کند. گزارشاتی در مورد گیاهانی که طلا و نقره را در غلظت بالا جذب می‌کنند وجود دارد [۶]. گرلینگ (</a:t>
            </a:r>
            <a:r>
              <a:rPr lang="en-US" dirty="0" err="1"/>
              <a:t>Girling</a:t>
            </a:r>
            <a:r>
              <a:rPr lang="en-US" dirty="0"/>
              <a:t>) </a:t>
            </a:r>
            <a:r>
              <a:rPr lang="fa-IR" dirty="0"/>
              <a:t>و پترسون (</a:t>
            </a:r>
            <a:r>
              <a:rPr lang="en-US" dirty="0"/>
              <a:t>Peterson) </a:t>
            </a:r>
            <a:r>
              <a:rPr lang="fa-IR" dirty="0"/>
              <a:t>اعلام کردند که گونه فاسلیا سورسیا (</a:t>
            </a:r>
            <a:r>
              <a:rPr lang="en-US" dirty="0" err="1"/>
              <a:t>Phaceliasericea</a:t>
            </a:r>
            <a:r>
              <a:rPr lang="en-US" dirty="0"/>
              <a:t>) </a:t>
            </a:r>
            <a:r>
              <a:rPr lang="fa-IR" dirty="0"/>
              <a:t>بیش از3857</a:t>
            </a:r>
            <a:r>
              <a:rPr lang="en-US" dirty="0"/>
              <a:t>mg kg</a:t>
            </a:r>
            <a:r>
              <a:rPr lang="en-US" baseline="30000" dirty="0"/>
              <a:t>-1</a:t>
            </a:r>
            <a:r>
              <a:rPr lang="en-US" dirty="0"/>
              <a:t> </a:t>
            </a:r>
            <a:r>
              <a:rPr lang="fa-IR" dirty="0"/>
              <a:t>طلا در توده ریشه خشک ذخیره می‌کند. در گزارش‌های دیگر بیان شده که گیاه یونجه براساس کشت در آگار، طلا و نقره را به‌صورت </a:t>
            </a:r>
            <a:r>
              <a:rPr lang="en-US" dirty="0"/>
              <a:t>KAuCl</a:t>
            </a:r>
            <a:r>
              <a:rPr lang="en-US" baseline="-25000" dirty="0"/>
              <a:t>4</a:t>
            </a:r>
            <a:r>
              <a:rPr lang="en-US" dirty="0"/>
              <a:t> </a:t>
            </a:r>
            <a:r>
              <a:rPr lang="fa-IR" dirty="0"/>
              <a:t>یا </a:t>
            </a:r>
            <a:r>
              <a:rPr lang="en-US" dirty="0"/>
              <a:t>AgNO</a:t>
            </a:r>
            <a:r>
              <a:rPr lang="en-US" baseline="-25000" dirty="0"/>
              <a:t>3</a:t>
            </a:r>
            <a:r>
              <a:rPr lang="en-US" dirty="0"/>
              <a:t> </a:t>
            </a:r>
            <a:r>
              <a:rPr lang="fa-IR" dirty="0"/>
              <a:t>در غلظت‌های بیش از </a:t>
            </a:r>
            <a:r>
              <a:rPr lang="en-US" dirty="0"/>
              <a:t>mg 370kg</a:t>
            </a:r>
            <a:r>
              <a:rPr lang="en-US" baseline="30000" dirty="0"/>
              <a:t>-1</a:t>
            </a:r>
            <a:r>
              <a:rPr lang="en-US" dirty="0"/>
              <a:t> </a:t>
            </a:r>
            <a:r>
              <a:rPr lang="fa-IR" dirty="0"/>
              <a:t>از طلا و از </a:t>
            </a:r>
            <a:r>
              <a:rPr lang="en-US" dirty="0"/>
              <a:t>mg kg-1 120 </a:t>
            </a:r>
            <a:r>
              <a:rPr lang="fa-IR" dirty="0"/>
              <a:t>از نقره در قسمت‌های هوایی خود ذخیره می‌کند.</a:t>
            </a:r>
          </a:p>
          <a:p>
            <a:endParaRPr lang="fa-IR" dirty="0"/>
          </a:p>
        </p:txBody>
      </p:sp>
    </p:spTree>
    <p:extLst>
      <p:ext uri="{BB962C8B-B14F-4D97-AF65-F5344CB8AC3E}">
        <p14:creationId xmlns:p14="http://schemas.microsoft.com/office/powerpoint/2010/main" val="2253555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43001"/>
            <a:ext cx="8596668" cy="4898362"/>
          </a:xfrm>
        </p:spPr>
        <p:txBody>
          <a:bodyPr>
            <a:normAutofit lnSpcReduction="10000"/>
          </a:bodyPr>
          <a:lstStyle/>
          <a:p>
            <a:pPr marL="0" indent="0">
              <a:buNone/>
            </a:pPr>
            <a:r>
              <a:rPr lang="fa-IR" dirty="0"/>
              <a:t>این نتایج نشان می‌دهد که استخراج معدنی توسط گیاه در آینده می‌تواند برای استخراج طلا و نقره استفاده شود. مطالعات انجام‌شده توسط میکروسکوپ الکترونی با وضوح بالا(</a:t>
            </a:r>
            <a:r>
              <a:rPr lang="en-US" dirty="0"/>
              <a:t>HRTEM) </a:t>
            </a:r>
            <a:r>
              <a:rPr lang="fa-IR" dirty="0"/>
              <a:t>نشان داده که گیاه یونجه می‌تواند نانوذرات طلا و نقره را در شکل‌های گوناگون در بافت‌های گیاهی خود تولید و ذخیره کند [۷]. مارشال و همکارانش تجمع نانوذرات فلز طلا به اندازه ۵۰ـ۵ نانومتر را در گونه خردل هندی (</a:t>
            </a:r>
            <a:r>
              <a:rPr lang="en-US" dirty="0"/>
              <a:t>Brassica </a:t>
            </a:r>
            <a:r>
              <a:rPr lang="en-US" dirty="0" err="1"/>
              <a:t>juncea</a:t>
            </a:r>
            <a:r>
              <a:rPr lang="en-US" dirty="0"/>
              <a:t>) </a:t>
            </a:r>
            <a:r>
              <a:rPr lang="fa-IR" dirty="0"/>
              <a:t>گزارش کرده‌اند [۹]. علاوه بر این، عوامل حل‌کننده‌ای مانند یدید، برمید، سیانید، و تیوسولفات نقش مهمی در تجمع موثر ذرات طلا در گیاه ایفا می‌کنند [۸]. در این گونه گیاهی تیوسیانات آمونیوم به‌عنوان یک عامل حل‌کننده استفاده می‌شود که باعث تجمع طلا به مقادیری بالاتر از57</a:t>
            </a:r>
            <a:r>
              <a:rPr lang="el-GR" dirty="0"/>
              <a:t>μ</a:t>
            </a:r>
            <a:r>
              <a:rPr lang="en-US" dirty="0"/>
              <a:t>g/g </a:t>
            </a:r>
            <a:r>
              <a:rPr lang="fa-IR" dirty="0"/>
              <a:t>می‌شود. </a:t>
            </a:r>
            <a:r>
              <a:rPr lang="en-US" dirty="0"/>
              <a:t>x-ray </a:t>
            </a:r>
            <a:r>
              <a:rPr lang="fa-IR" dirty="0"/>
              <a:t>نشان داده است که مقادیر برابری از </a:t>
            </a:r>
            <a:r>
              <a:rPr lang="en-US" dirty="0"/>
              <a:t>Au0 (</a:t>
            </a:r>
            <a:r>
              <a:rPr lang="fa-IR" dirty="0"/>
              <a:t>فلزی) و </a:t>
            </a:r>
            <a:r>
              <a:rPr lang="en-US" dirty="0"/>
              <a:t>Au+1 (</a:t>
            </a:r>
            <a:r>
              <a:rPr lang="fa-IR" dirty="0"/>
              <a:t>اکسیدشده) در گیاه وجود دارد [۹]. تشکیل نانوذرات طلا در گیاه یونجه اولین بار توسط گاردیا تورسدی (</a:t>
            </a:r>
            <a:r>
              <a:rPr lang="en-US" dirty="0" err="1"/>
              <a:t>Gardea-Torresdey</a:t>
            </a:r>
            <a:r>
              <a:rPr lang="en-US" dirty="0"/>
              <a:t>) </a:t>
            </a:r>
            <a:r>
              <a:rPr lang="fa-IR" dirty="0"/>
              <a:t>و همکاران گزارش شد. تجمع طلا با ابعاد نانو در گیاه زنده به شکل‌های مکعبی، بیست‌وجهی، و ساختار دوقلو در اندازه ۴ نانومتر و ۱۰ـ۶ نانومتر بود. فایتو‌مانینگ طلا از سنگ معدن و لیچت (</a:t>
            </a:r>
            <a:r>
              <a:rPr lang="en-US" dirty="0"/>
              <a:t>Leachate) </a:t>
            </a:r>
            <a:r>
              <a:rPr lang="fa-IR" dirty="0"/>
              <a:t>در اندازه نانو یک روش مقرون‌به‌صرفه است. همچنین، آن‌ها تشکیل نانوذرات نقره را در قسمت زنده نهال یونجه گزارش کرده‌اند (شکل ۱). هنگامی که نهال تحت شرایط خاصی در یک محیط پایه رشد کند ریشه و ساقه آن حاوی فراانباشت نقره نیترات، یون‌های نقره (</a:t>
            </a:r>
            <a:r>
              <a:rPr lang="en-US" dirty="0"/>
              <a:t>I) </a:t>
            </a:r>
            <a:r>
              <a:rPr lang="fa-IR" dirty="0"/>
              <a:t>کاهش‌یافته و نانوذرات(</a:t>
            </a:r>
            <a:r>
              <a:rPr lang="en-US" dirty="0"/>
              <a:t>Ag(0 </a:t>
            </a:r>
            <a:r>
              <a:rPr lang="fa-IR" dirty="0"/>
              <a:t>در </a:t>
            </a:r>
            <a:r>
              <a:rPr lang="en-US" dirty="0"/>
              <a:t>pH </a:t>
            </a:r>
            <a:r>
              <a:rPr lang="fa-IR" dirty="0"/>
              <a:t>برابر 5/8 است. نقره در ریشه به‌صورت ذره‌های با اندازه9</a:t>
            </a:r>
            <a:r>
              <a:rPr lang="en-US" dirty="0" err="1"/>
              <a:t>Ao</a:t>
            </a:r>
            <a:r>
              <a:rPr lang="en-US" dirty="0"/>
              <a:t> </a:t>
            </a:r>
            <a:r>
              <a:rPr lang="fa-IR" dirty="0"/>
              <a:t>ایجاد می‌شود و به‌صورت نانوذرات نقره به ساقه منتقل می‌شود. این ذرات به شکل بیست‌وجهی در اندازه‌هایی بین ۴ـ۲ نانومتر هستند [۱۰].</a:t>
            </a:r>
          </a:p>
          <a:p>
            <a:endParaRPr lang="fa-IR" dirty="0"/>
          </a:p>
        </p:txBody>
      </p:sp>
    </p:spTree>
    <p:extLst>
      <p:ext uri="{BB962C8B-B14F-4D97-AF65-F5344CB8AC3E}">
        <p14:creationId xmlns:p14="http://schemas.microsoft.com/office/powerpoint/2010/main" val="939215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77863" y="1308100"/>
            <a:ext cx="8596312" cy="5257800"/>
          </a:xfrm>
        </p:spPr>
        <p:txBody>
          <a:bodyPr>
            <a:normAutofit fontScale="92500" lnSpcReduction="20000"/>
          </a:bodyPr>
          <a:lstStyle/>
          <a:p>
            <a:pPr fontAlgn="base"/>
            <a:r>
              <a:rPr lang="fa-IR" b="1" dirty="0"/>
              <a:t>3. تهیه نانوذرات از توده زیستی </a:t>
            </a:r>
            <a:r>
              <a:rPr lang="fa-IR" b="1" dirty="0" smtClean="0"/>
              <a:t>گیاهان</a:t>
            </a:r>
          </a:p>
          <a:p>
            <a:pPr fontAlgn="base"/>
            <a:r>
              <a:rPr lang="fa-IR" b="1" dirty="0"/>
              <a:t>استفاده از توده‌های زیستی برای تولید نانوذرات روشی به‌نسبت ساده و مقرون‌به‌صرفه‌ است. زیست‌توده به‌دست‌آمده از گیاهان زنده یا مرده یک منبع انرژی تجدیدپذیر است که به‌طور معمول برای تولید برق، بیوگاز، سوخت، و غیره استفاده می‌شود. استفاده از زیست‌توده گیاهان برای تولید نانوذرات جالب و هیجان‌انگیز است [۱]. طبق گزارش‌های انجام‌شده، با استفاده از یونجه می‌توان از یون‌های طلا (</a:t>
            </a:r>
            <a:r>
              <a:rPr lang="en-US" b="1" dirty="0"/>
              <a:t>III) </a:t>
            </a:r>
            <a:r>
              <a:rPr lang="fa-IR" b="1" dirty="0"/>
              <a:t>در یک روش وابسته به </a:t>
            </a:r>
            <a:r>
              <a:rPr lang="en-US" b="1" dirty="0"/>
              <a:t>PH </a:t>
            </a:r>
            <a:r>
              <a:rPr lang="fa-IR" b="1" dirty="0"/>
              <a:t>نانوذراتی به اندازه ۱۰۰ نانومتر به دست آورد. ذرات به‌دست‌آمده به شکل‌های چهارضلعی، پلاکت شش‌ضلعی، بیست‌وجهی، ده‌وجهی، و شکل‌های نامنظم بوده است [۱۱]. مطالعه‌های پیشین روی گیاه یونجه نشان داده‌اند که اسیدیته محلول عامل مهمی در تشکیل طلای کلوییدی است. درواقع، جذب سطحی یون‌های طلا روی توده زیستی یونجه چندان تابع </a:t>
            </a:r>
            <a:r>
              <a:rPr lang="en-US" b="1" dirty="0"/>
              <a:t>pH </a:t>
            </a:r>
            <a:r>
              <a:rPr lang="fa-IR" b="1" dirty="0"/>
              <a:t>نیست ولی اندازه نانوذرات با آن تغییر می‌کند [۱۲]. هرا و همکاران تشکیل یون‌های نقره (</a:t>
            </a:r>
            <a:r>
              <a:rPr lang="en-US" b="1" dirty="0"/>
              <a:t>I) </a:t>
            </a:r>
            <a:r>
              <a:rPr lang="fa-IR" b="1" dirty="0"/>
              <a:t>توسط زیست‌توده یونجه از محلول آبی در یک روش وابسته به </a:t>
            </a:r>
            <a:r>
              <a:rPr lang="en-US" b="1" dirty="0"/>
              <a:t>pH </a:t>
            </a:r>
            <a:r>
              <a:rPr lang="fa-IR" b="1" dirty="0"/>
              <a:t>را گزارش کرده‌اند. گروه‌های فسفات و سولفونیک در اتصال یون نقره (</a:t>
            </a:r>
            <a:r>
              <a:rPr lang="en-US" b="1" dirty="0"/>
              <a:t>I) </a:t>
            </a:r>
            <a:r>
              <a:rPr lang="fa-IR" b="1" dirty="0"/>
              <a:t>به زیست‌توده یونجه عامل اصلی در </a:t>
            </a:r>
            <a:r>
              <a:rPr lang="en-US" b="1" dirty="0"/>
              <a:t>pH </a:t>
            </a:r>
            <a:r>
              <a:rPr lang="fa-IR" b="1" dirty="0"/>
              <a:t>برابر دو و شش است. به‌طور مشابه، پس از انکوباسیون زیست‌توده گندم با طلا (</a:t>
            </a:r>
            <a:r>
              <a:rPr lang="en-US" b="1" dirty="0"/>
              <a:t>III) </a:t>
            </a:r>
            <a:r>
              <a:rPr lang="fa-IR" b="1" dirty="0"/>
              <a:t>در اسیدیته‌های گوناگون از ۶ـ۲ نانومتر ساختارهای با ریخت‌شناسی گوناگون مانند ده‌وجهی، شش‌ضلعی، بیست‌وجهی، و میله‌ای شکل گرفت [۱۳]. همه این نانوساختارهای هندسی مکعبی‌شکل با اندازه ذراتی در حدود ۳۰ـ۱۰ نانومتر تشکیل شده‌اند.گروه‌های عاملی در دیواره سلولی زیست‌توده گندم نانوذرات طلا را کاهش می‌دهند. این اولین گزارش از تهیه نانوذرات نامتقارن طلا، مثل بیست‌وجهی کوتاه و میله‌ای‌شکل، توسط محصولات فرعی کشاورزی بود [۱</a:t>
            </a:r>
            <a:r>
              <a:rPr lang="fa-IR" b="1" dirty="0" smtClean="0"/>
              <a:t>].</a:t>
            </a:r>
            <a:r>
              <a:rPr lang="fa-IR" b="1" dirty="0"/>
              <a:t/>
            </a:r>
            <a:br>
              <a:rPr lang="fa-IR" b="1" dirty="0"/>
            </a:br>
            <a:endParaRPr lang="fa-IR" dirty="0"/>
          </a:p>
        </p:txBody>
      </p:sp>
    </p:spTree>
    <p:extLst>
      <p:ext uri="{BB962C8B-B14F-4D97-AF65-F5344CB8AC3E}">
        <p14:creationId xmlns:p14="http://schemas.microsoft.com/office/powerpoint/2010/main" val="193363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47700"/>
            <a:ext cx="8596668" cy="5393663"/>
          </a:xfrm>
        </p:spPr>
        <p:txBody>
          <a:bodyPr>
            <a:normAutofit fontScale="92500" lnSpcReduction="10000"/>
          </a:bodyPr>
          <a:lstStyle/>
          <a:p>
            <a:pPr fontAlgn="base"/>
            <a:r>
              <a:rPr lang="fa-IR" dirty="0"/>
              <a:t>4. تهیه نانوذرات از عصاره </a:t>
            </a:r>
            <a:r>
              <a:rPr lang="fa-IR" dirty="0" smtClean="0"/>
              <a:t>گیاهان</a:t>
            </a:r>
          </a:p>
          <a:p>
            <a:pPr fontAlgn="base"/>
            <a:r>
              <a:rPr lang="fa-IR" dirty="0" smtClean="0"/>
              <a:t>سوخت‌و‌ساز‌های </a:t>
            </a:r>
            <a:r>
              <a:rPr lang="fa-IR" dirty="0"/>
              <a:t>ثانویه گوناگون، آنزیم‌ها، پروتئین‌ها، و دیگر عوامل کاهنده در تهیه نانوذرات فلزی به‌وسیله گیاهان نقش اساسی دارند. محل انباشت زیستی (</a:t>
            </a:r>
            <a:r>
              <a:rPr lang="en-US" dirty="0"/>
              <a:t>Bioaccumulation) </a:t>
            </a:r>
            <a:r>
              <a:rPr lang="fa-IR" dirty="0"/>
              <a:t>نانوذرات براساس حضور آنزیم‌ها و پروتئین‌های درگیر در تهیه آن‌ها است. بازیابی نانوذرات از بافت گیاهی خسته‌کننده و گران است و نیاز به آنزیم‌هایی برای تخریب بافت سلولزی گیاه دارد [۹]. از این رو، برای تهیه نانوذرات فلزی گوناگون استفاده از عصاره گیاهان در پردازش‌کم و مقیاس وسیع آسان‌تر است. در سال‌های اخیر، استفاده از عصاره گیاهان برای تهیه نانوذرات فلزی به‌عنوان یک جایگزین آسان و مناسب برای روش‌های شیمیایی و فیزیکی مطرح شده است. برای اولین بار عصاره گیاه شمعدانی از برگ، ساقه، و ریشه برای تولید خارج سلولی نانوذرات طلا گرفته شد [۱]. شانکار و همکاران کاهش زیستی یون‌های طلا به نانوذرات طلا را با استفاده از عصاره برگ گل شمعدانی گزارش کردند. همچنین، آن‌ها توانستند نانوذرات مثلثی و کروی طلا را با استفاده از عصاره لیمو تهیه کنند [۱۵ـ۱۴]. از واکنش عصاره گیاه چریش (</a:t>
            </a:r>
            <a:r>
              <a:rPr lang="en-US" dirty="0"/>
              <a:t>neem) </a:t>
            </a:r>
            <a:r>
              <a:rPr lang="fa-IR" dirty="0"/>
              <a:t>به‌همراه </a:t>
            </a:r>
            <a:r>
              <a:rPr lang="en-US" dirty="0"/>
              <a:t>HAuCl</a:t>
            </a:r>
            <a:r>
              <a:rPr lang="en-US" baseline="-25000" dirty="0"/>
              <a:t>4</a:t>
            </a:r>
            <a:r>
              <a:rPr lang="en-US" dirty="0"/>
              <a:t> </a:t>
            </a:r>
            <a:r>
              <a:rPr lang="fa-IR" dirty="0"/>
              <a:t>به‌مدت دو ساعت نانوذرات طلا تولید می‌شود. تجزیه و تحلیل طیف‌بینی </a:t>
            </a:r>
            <a:r>
              <a:rPr lang="en-US" dirty="0"/>
              <a:t>UV–Vis–NIR </a:t>
            </a:r>
            <a:r>
              <a:rPr lang="fa-IR" dirty="0"/>
              <a:t>و تغییر رنگ آن به صورتی مایل به ارغوانی تشکیل این نانوذرات را اثبات کرد. به نظر می‌رسد این نانوذرات تمایل به تشکیل ساختار‌های مسطح نازک، علاوه بر ساختار‌های کروی، را نیز دارند. این ذرات مسطح به‌طور عمده به شکل مثلثی و با درصد بسیار کمتری به شکل شش‌ضلعی در اندازه ۱۰۰ـ۵۰ نانومتر هستند [۱۶]. از عصاره آلوورا نیز می‌توان نانوذرات نقره تهیه کرد. افزایش آمونیاک در این واکنش باعث تسهیل کاهش نقره (</a:t>
            </a:r>
            <a:r>
              <a:rPr lang="en-US" dirty="0"/>
              <a:t>I) </a:t>
            </a:r>
            <a:r>
              <a:rPr lang="fa-IR" dirty="0"/>
              <a:t>به‌وسیله تشکیل کمپلکس محلول دی‌آمین ‌نقره (</a:t>
            </a:r>
            <a:r>
              <a:rPr lang="en-US" dirty="0"/>
              <a:t>I) </a:t>
            </a:r>
            <a:r>
              <a:rPr lang="fa-IR" dirty="0"/>
              <a:t>کلرید می‌شود. نانوذرات تولیدشده دارای ریخت‌شناسی کروی در اندازه‌های 4.2 ± 15.5 نانومتر هستند [۱۷]. سنتز نانوذرات طلا از عصاره علف لیمو با ساختارهای مثلثی و کروی‌شکل در اندازه 4 ± 214.4 نانومتر نیز گزارش شده است (شکل ۲) [۱].</a:t>
            </a:r>
          </a:p>
          <a:p>
            <a:endParaRPr lang="fa-IR" dirty="0"/>
          </a:p>
        </p:txBody>
      </p:sp>
    </p:spTree>
    <p:extLst>
      <p:ext uri="{BB962C8B-B14F-4D97-AF65-F5344CB8AC3E}">
        <p14:creationId xmlns:p14="http://schemas.microsoft.com/office/powerpoint/2010/main" val="40599283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126</TotalTime>
  <Words>1677</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Tahoma</vt:lpstr>
      <vt:lpstr>Trebuchet MS</vt:lpstr>
      <vt:lpstr>Wingdings 3</vt:lpstr>
      <vt:lpstr>Facet</vt:lpstr>
      <vt:lpstr>PowerPoint Presentation</vt:lpstr>
      <vt:lpstr>تحقیق پودمان 3</vt:lpstr>
      <vt:lpstr>کاربرد نانو ذرات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Hamid-pc</dc:creator>
  <cp:lastModifiedBy>ip330</cp:lastModifiedBy>
  <cp:revision>21</cp:revision>
  <dcterms:created xsi:type="dcterms:W3CDTF">2018-02-07T11:35:09Z</dcterms:created>
  <dcterms:modified xsi:type="dcterms:W3CDTF">2020-11-30T08:57:31Z</dcterms:modified>
</cp:coreProperties>
</file>