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9"/>
  </p:notesMasterIdLst>
  <p:sldIdLst>
    <p:sldId id="256" r:id="rId2"/>
    <p:sldId id="269" r:id="rId3"/>
    <p:sldId id="257" r:id="rId4"/>
    <p:sldId id="260" r:id="rId5"/>
    <p:sldId id="261" r:id="rId6"/>
    <p:sldId id="270"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ECFF"/>
    <a:srgbClr val="92FF25"/>
    <a:srgbClr val="CCFFCC"/>
    <a:srgbClr val="FFFF09"/>
    <a:srgbClr val="003300"/>
    <a:srgbClr val="FF9999"/>
    <a:srgbClr val="B0FF97"/>
    <a:srgbClr val="333300"/>
    <a:srgbClr val="00E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0" autoAdjust="0"/>
    <p:restoredTop sz="94660"/>
  </p:normalViewPr>
  <p:slideViewPr>
    <p:cSldViewPr snapToGrid="0">
      <p:cViewPr varScale="1">
        <p:scale>
          <a:sx n="94" d="100"/>
          <a:sy n="94" d="100"/>
        </p:scale>
        <p:origin x="58"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93021-AA4A-444D-922A-1D35687719FC}" type="datetimeFigureOut">
              <a:rPr lang="en-US" smtClean="0"/>
              <a:t>3/12/2019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DAB31-BDBF-44BF-A9D5-F1232D92487E}" type="slidenum">
              <a:rPr lang="en-US" smtClean="0"/>
              <a:t>‹#›</a:t>
            </a:fld>
            <a:endParaRPr lang="en-US"/>
          </a:p>
        </p:txBody>
      </p:sp>
    </p:spTree>
    <p:extLst>
      <p:ext uri="{BB962C8B-B14F-4D97-AF65-F5344CB8AC3E}">
        <p14:creationId xmlns:p14="http://schemas.microsoft.com/office/powerpoint/2010/main" val="1015371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A4C27C-615A-4A86-9794-E1AD2739E4DE}"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2FAAE9A-0D1D-4AA6-B9F4-E77061500395}" type="slidenum">
              <a:rPr lang="en-US" smtClean="0"/>
              <a:t>‹#›</a:t>
            </a:fld>
            <a:endParaRPr lang="en-US"/>
          </a:p>
        </p:txBody>
      </p:sp>
    </p:spTree>
    <p:extLst>
      <p:ext uri="{BB962C8B-B14F-4D97-AF65-F5344CB8AC3E}">
        <p14:creationId xmlns:p14="http://schemas.microsoft.com/office/powerpoint/2010/main" val="59644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A4C27C-615A-4A86-9794-E1AD2739E4DE}"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FAAE9A-0D1D-4AA6-B9F4-E77061500395}" type="slidenum">
              <a:rPr lang="en-US" smtClean="0"/>
              <a:t>‹#›</a:t>
            </a:fld>
            <a:endParaRPr lang="en-US"/>
          </a:p>
        </p:txBody>
      </p:sp>
    </p:spTree>
    <p:extLst>
      <p:ext uri="{BB962C8B-B14F-4D97-AF65-F5344CB8AC3E}">
        <p14:creationId xmlns:p14="http://schemas.microsoft.com/office/powerpoint/2010/main" val="255207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A4C27C-615A-4A86-9794-E1AD2739E4DE}"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FAAE9A-0D1D-4AA6-B9F4-E7706150039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00458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EA4C27C-615A-4A86-9794-E1AD2739E4DE}"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FAAE9A-0D1D-4AA6-B9F4-E77061500395}" type="slidenum">
              <a:rPr lang="en-US" smtClean="0"/>
              <a:t>‹#›</a:t>
            </a:fld>
            <a:endParaRPr lang="en-US"/>
          </a:p>
        </p:txBody>
      </p:sp>
    </p:spTree>
    <p:extLst>
      <p:ext uri="{BB962C8B-B14F-4D97-AF65-F5344CB8AC3E}">
        <p14:creationId xmlns:p14="http://schemas.microsoft.com/office/powerpoint/2010/main" val="1016922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EA4C27C-615A-4A86-9794-E1AD2739E4DE}"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FAAE9A-0D1D-4AA6-B9F4-E7706150039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1030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EA4C27C-615A-4A86-9794-E1AD2739E4DE}"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FAAE9A-0D1D-4AA6-B9F4-E77061500395}" type="slidenum">
              <a:rPr lang="en-US" smtClean="0"/>
              <a:t>‹#›</a:t>
            </a:fld>
            <a:endParaRPr lang="en-US"/>
          </a:p>
        </p:txBody>
      </p:sp>
    </p:spTree>
    <p:extLst>
      <p:ext uri="{BB962C8B-B14F-4D97-AF65-F5344CB8AC3E}">
        <p14:creationId xmlns:p14="http://schemas.microsoft.com/office/powerpoint/2010/main" val="740565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A4C27C-615A-4A86-9794-E1AD2739E4DE}"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FAAE9A-0D1D-4AA6-B9F4-E77061500395}" type="slidenum">
              <a:rPr lang="en-US" smtClean="0"/>
              <a:t>‹#›</a:t>
            </a:fld>
            <a:endParaRPr lang="en-US"/>
          </a:p>
        </p:txBody>
      </p:sp>
    </p:spTree>
    <p:extLst>
      <p:ext uri="{BB962C8B-B14F-4D97-AF65-F5344CB8AC3E}">
        <p14:creationId xmlns:p14="http://schemas.microsoft.com/office/powerpoint/2010/main" val="1153345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A4C27C-615A-4A86-9794-E1AD2739E4DE}"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FAAE9A-0D1D-4AA6-B9F4-E77061500395}" type="slidenum">
              <a:rPr lang="en-US" smtClean="0"/>
              <a:t>‹#›</a:t>
            </a:fld>
            <a:endParaRPr lang="en-US"/>
          </a:p>
        </p:txBody>
      </p:sp>
    </p:spTree>
    <p:extLst>
      <p:ext uri="{BB962C8B-B14F-4D97-AF65-F5344CB8AC3E}">
        <p14:creationId xmlns:p14="http://schemas.microsoft.com/office/powerpoint/2010/main" val="50165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A4C27C-615A-4A86-9794-E1AD2739E4DE}"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FAAE9A-0D1D-4AA6-B9F4-E77061500395}" type="slidenum">
              <a:rPr lang="en-US" smtClean="0"/>
              <a:t>‹#›</a:t>
            </a:fld>
            <a:endParaRPr lang="en-US"/>
          </a:p>
        </p:txBody>
      </p:sp>
    </p:spTree>
    <p:extLst>
      <p:ext uri="{BB962C8B-B14F-4D97-AF65-F5344CB8AC3E}">
        <p14:creationId xmlns:p14="http://schemas.microsoft.com/office/powerpoint/2010/main" val="208899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A4C27C-615A-4A86-9794-E1AD2739E4DE}"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FAAE9A-0D1D-4AA6-B9F4-E77061500395}" type="slidenum">
              <a:rPr lang="en-US" smtClean="0"/>
              <a:t>‹#›</a:t>
            </a:fld>
            <a:endParaRPr lang="en-US"/>
          </a:p>
        </p:txBody>
      </p:sp>
    </p:spTree>
    <p:extLst>
      <p:ext uri="{BB962C8B-B14F-4D97-AF65-F5344CB8AC3E}">
        <p14:creationId xmlns:p14="http://schemas.microsoft.com/office/powerpoint/2010/main" val="371143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A4C27C-615A-4A86-9794-E1AD2739E4DE}"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2FAAE9A-0D1D-4AA6-B9F4-E77061500395}" type="slidenum">
              <a:rPr lang="en-US" smtClean="0"/>
              <a:t>‹#›</a:t>
            </a:fld>
            <a:endParaRPr lang="en-US"/>
          </a:p>
        </p:txBody>
      </p:sp>
    </p:spTree>
    <p:extLst>
      <p:ext uri="{BB962C8B-B14F-4D97-AF65-F5344CB8AC3E}">
        <p14:creationId xmlns:p14="http://schemas.microsoft.com/office/powerpoint/2010/main" val="3040042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A4C27C-615A-4A86-9794-E1AD2739E4DE}"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2FAAE9A-0D1D-4AA6-B9F4-E77061500395}" type="slidenum">
              <a:rPr lang="en-US" smtClean="0"/>
              <a:t>‹#›</a:t>
            </a:fld>
            <a:endParaRPr lang="en-US"/>
          </a:p>
        </p:txBody>
      </p:sp>
    </p:spTree>
    <p:extLst>
      <p:ext uri="{BB962C8B-B14F-4D97-AF65-F5344CB8AC3E}">
        <p14:creationId xmlns:p14="http://schemas.microsoft.com/office/powerpoint/2010/main" val="319305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A4C27C-615A-4A86-9794-E1AD2739E4DE}"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2FAAE9A-0D1D-4AA6-B9F4-E77061500395}" type="slidenum">
              <a:rPr lang="en-US" smtClean="0"/>
              <a:t>‹#›</a:t>
            </a:fld>
            <a:endParaRPr lang="en-US"/>
          </a:p>
        </p:txBody>
      </p:sp>
    </p:spTree>
    <p:extLst>
      <p:ext uri="{BB962C8B-B14F-4D97-AF65-F5344CB8AC3E}">
        <p14:creationId xmlns:p14="http://schemas.microsoft.com/office/powerpoint/2010/main" val="425102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4C27C-615A-4A86-9794-E1AD2739E4DE}"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2FAAE9A-0D1D-4AA6-B9F4-E77061500395}" type="slidenum">
              <a:rPr lang="en-US" smtClean="0"/>
              <a:t>‹#›</a:t>
            </a:fld>
            <a:endParaRPr lang="en-US"/>
          </a:p>
        </p:txBody>
      </p:sp>
    </p:spTree>
    <p:extLst>
      <p:ext uri="{BB962C8B-B14F-4D97-AF65-F5344CB8AC3E}">
        <p14:creationId xmlns:p14="http://schemas.microsoft.com/office/powerpoint/2010/main" val="48703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4C27C-615A-4A86-9794-E1AD2739E4DE}"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2FAAE9A-0D1D-4AA6-B9F4-E77061500395}" type="slidenum">
              <a:rPr lang="en-US" smtClean="0"/>
              <a:t>‹#›</a:t>
            </a:fld>
            <a:endParaRPr lang="en-US"/>
          </a:p>
        </p:txBody>
      </p:sp>
    </p:spTree>
    <p:extLst>
      <p:ext uri="{BB962C8B-B14F-4D97-AF65-F5344CB8AC3E}">
        <p14:creationId xmlns:p14="http://schemas.microsoft.com/office/powerpoint/2010/main" val="223822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4C27C-615A-4A86-9794-E1AD2739E4DE}"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FAAE9A-0D1D-4AA6-B9F4-E77061500395}" type="slidenum">
              <a:rPr lang="en-US" smtClean="0"/>
              <a:t>‹#›</a:t>
            </a:fld>
            <a:endParaRPr lang="en-US"/>
          </a:p>
        </p:txBody>
      </p:sp>
    </p:spTree>
    <p:extLst>
      <p:ext uri="{BB962C8B-B14F-4D97-AF65-F5344CB8AC3E}">
        <p14:creationId xmlns:p14="http://schemas.microsoft.com/office/powerpoint/2010/main" val="296046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80000"/>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EA4C27C-615A-4A86-9794-E1AD2739E4DE}" type="datetimeFigureOut">
              <a:rPr lang="en-US" smtClean="0"/>
              <a:t>3/12/2019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2FAAE9A-0D1D-4AA6-B9F4-E77061500395}" type="slidenum">
              <a:rPr lang="en-US" smtClean="0"/>
              <a:t>‹#›</a:t>
            </a:fld>
            <a:endParaRPr lang="en-US"/>
          </a:p>
        </p:txBody>
      </p:sp>
    </p:spTree>
    <p:extLst>
      <p:ext uri="{BB962C8B-B14F-4D97-AF65-F5344CB8AC3E}">
        <p14:creationId xmlns:p14="http://schemas.microsoft.com/office/powerpoint/2010/main" val="297631743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18" Type="http://schemas.microsoft.com/office/2007/relationships/hdphoto" Target="../media/hdphoto8.wdp"/><Relationship Id="rId26" Type="http://schemas.microsoft.com/office/2007/relationships/hdphoto" Target="../media/hdphoto12.wdp"/><Relationship Id="rId3" Type="http://schemas.openxmlformats.org/officeDocument/2006/relationships/image" Target="../media/image4.png"/><Relationship Id="rId21" Type="http://schemas.openxmlformats.org/officeDocument/2006/relationships/image" Target="../media/image13.png"/><Relationship Id="rId7" Type="http://schemas.openxmlformats.org/officeDocument/2006/relationships/image" Target="../media/image6.png"/><Relationship Id="rId12" Type="http://schemas.microsoft.com/office/2007/relationships/hdphoto" Target="../media/hdphoto5.wdp"/><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image" Target="../media/image3.jpg"/><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8.png"/><Relationship Id="rId24" Type="http://schemas.microsoft.com/office/2007/relationships/hdphoto" Target="../media/hdphoto11.wdp"/><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10" Type="http://schemas.microsoft.com/office/2007/relationships/hdphoto" Target="../media/hdphoto4.wdp"/><Relationship Id="rId19"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7.png"/><Relationship Id="rId14" Type="http://schemas.microsoft.com/office/2007/relationships/hdphoto" Target="../media/hdphoto6.wdp"/><Relationship Id="rId22" Type="http://schemas.microsoft.com/office/2007/relationships/hdphoto" Target="../media/hdphoto10.wdp"/></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3740" y="2540963"/>
            <a:ext cx="8087168" cy="2526691"/>
          </a:xfrm>
          <a:effectLst>
            <a:glow rad="228600">
              <a:schemeClr val="accent6">
                <a:satMod val="175000"/>
                <a:alpha val="40000"/>
              </a:schemeClr>
            </a:glow>
            <a:outerShdw blurRad="38100" dist="25400" dir="5400000" rotWithShape="0">
              <a:srgbClr val="000000">
                <a:alpha val="25000"/>
              </a:srgbClr>
            </a:outerShdw>
          </a:effectLst>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a:normAutofit fontScale="90000"/>
            <a:sp3d extrusionH="57150">
              <a:bevelT w="38100" h="38100" prst="convex"/>
            </a:sp3d>
          </a:bodyPr>
          <a:lstStyle/>
          <a:p>
            <a:pPr algn="ctr"/>
            <a:r>
              <a:rPr lang="fa-IR" sz="14000" dirty="0" smtClean="0">
                <a:solidFill>
                  <a:srgbClr val="FFFF00"/>
                </a:solidFill>
                <a:effectLst>
                  <a:glow rad="63500">
                    <a:schemeClr val="accent5">
                      <a:satMod val="175000"/>
                      <a:alpha val="40000"/>
                    </a:schemeClr>
                  </a:glow>
                </a:effectLst>
                <a:latin typeface="Arabic Typesetting" panose="03020402040406030203" pitchFamily="66" charset="-78"/>
                <a:cs typeface="Arabic Typesetting" panose="03020402040406030203" pitchFamily="66" charset="-78"/>
              </a:rPr>
              <a:t>بسم الله الرحمن الرحیم</a:t>
            </a:r>
            <a:endParaRPr lang="en-US" sz="14000" dirty="0">
              <a:solidFill>
                <a:srgbClr val="FFFF00"/>
              </a:solidFill>
              <a:effectLst>
                <a:glow rad="63500">
                  <a:schemeClr val="accent5">
                    <a:satMod val="175000"/>
                    <a:alpha val="40000"/>
                  </a:schemeClr>
                </a:glo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763423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9906493">
            <a:off x="3520870" y="2606468"/>
            <a:ext cx="4544834" cy="1569660"/>
          </a:xfrm>
          <a:prstGeom prst="rect">
            <a:avLst/>
          </a:prstGeom>
          <a:noFill/>
        </p:spPr>
        <p:txBody>
          <a:bodyPr wrap="none" rtlCol="0">
            <a:spAutoFit/>
            <a:scene3d>
              <a:camera prst="orthographicFront"/>
              <a:lightRig rig="threePt" dir="t"/>
            </a:scene3d>
            <a:sp3d extrusionH="57150">
              <a:bevelT w="38100" h="38100" prst="slope"/>
            </a:sp3d>
          </a:bodyPr>
          <a:lstStyle/>
          <a:p>
            <a:r>
              <a:rPr lang="fa-IR" sz="9600" u="sng" dirty="0" smtClean="0">
                <a:ln w="0"/>
                <a:solidFill>
                  <a:srgbClr val="FFFF66"/>
                </a:solidFill>
                <a:effectLst>
                  <a:glow rad="139700">
                    <a:schemeClr val="accent4">
                      <a:satMod val="175000"/>
                      <a:alpha val="40000"/>
                    </a:schemeClr>
                  </a:glow>
                  <a:reflection blurRad="6350" stA="60000" endA="900" endPos="60000" dist="60007" dir="5400000" sy="-100000" algn="bl" rotWithShape="0"/>
                </a:effectLst>
                <a:latin typeface="Aldhabi" panose="01000000000000000000" pitchFamily="2" charset="-78"/>
                <a:cs typeface="Aldhabi" panose="01000000000000000000" pitchFamily="2" charset="-78"/>
              </a:rPr>
              <a:t>علم باورها (کلام)</a:t>
            </a:r>
            <a:endParaRPr lang="en-US" sz="9600" u="sng" dirty="0">
              <a:ln w="0"/>
              <a:solidFill>
                <a:srgbClr val="FFFF66"/>
              </a:solidFill>
              <a:effectLst>
                <a:glow rad="139700">
                  <a:schemeClr val="accent4">
                    <a:satMod val="175000"/>
                    <a:alpha val="40000"/>
                  </a:schemeClr>
                </a:glow>
                <a:reflection blurRad="6350" stA="60000" endA="900" endPos="60000" dist="60007" dir="5400000" sy="-100000" algn="bl" rotWithShape="0"/>
              </a:effectLst>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9380454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1" y="-8395"/>
            <a:ext cx="12192000" cy="6858000"/>
          </a:xfrm>
        </p:spPr>
      </p:pic>
      <p:pic>
        <p:nvPicPr>
          <p:cNvPr id="10" name="Picture 9"/>
          <p:cNvPicPr>
            <a:picLocks noChangeAspect="1"/>
          </p:cNvPicPr>
          <p:nvPr/>
        </p:nvPicPr>
        <p:blipFill>
          <a:blip r:embed="rId3">
            <a:duotone>
              <a:prstClr val="black"/>
              <a:srgbClr val="002060">
                <a:tint val="45000"/>
                <a:satMod val="400000"/>
              </a:srgbClr>
            </a:duotone>
            <a:extLst>
              <a:ext uri="{BEBA8EAE-BF5A-486C-A8C5-ECC9F3942E4B}">
                <a14:imgProps xmlns:a14="http://schemas.microsoft.com/office/drawing/2010/main">
                  <a14:imgLayer r:embed="rId4">
                    <a14:imgEffect>
                      <a14:backgroundRemoval t="0" b="100000" l="0" r="98649">
                        <a14:foregroundMark x1="95270" y1="62500" x2="95270" y2="92500"/>
                        <a14:foregroundMark x1="18243" y1="56500" x2="24324" y2="96500"/>
                        <a14:foregroundMark x1="6757" y1="60000" x2="6757" y2="60000"/>
                        <a14:foregroundMark x1="9459" y1="59500" x2="9459" y2="59500"/>
                        <a14:foregroundMark x1="84459" y1="57500" x2="84459" y2="57500"/>
                        <a14:foregroundMark x1="90541" y1="59500" x2="90541" y2="59500"/>
                        <a14:backgroundMark x1="33108" y1="48000" x2="2027" y2="60500"/>
                        <a14:backgroundMark x1="67568" y1="49000" x2="96622" y2="58500"/>
                        <a14:backgroundMark x1="12838" y1="4000" x2="14189" y2="37500"/>
                        <a14:backgroundMark x1="23649" y1="32000" x2="28378" y2="46000"/>
                        <a14:backgroundMark x1="65541" y1="3500" x2="87838" y2="11000"/>
                      </a14:backgroundRemoval>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868394" y="3301262"/>
            <a:ext cx="1142988" cy="1510147"/>
          </a:xfrm>
          <a:prstGeom prst="rect">
            <a:avLst/>
          </a:prstGeom>
        </p:spPr>
      </p:pic>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1311" b="100000" l="10000" r="100000">
                        <a14:foregroundMark x1="51750" y1="13577" x2="61875" y2="14888"/>
                        <a14:foregroundMark x1="94250" y1="65543" x2="96000" y2="99719"/>
                        <a14:backgroundMark x1="97750" y1="96536" x2="98375" y2="91199"/>
                        <a14:backgroundMark x1="97250" y1="97472" x2="97250" y2="66011"/>
                        <a14:backgroundMark x1="20500" y1="42228" x2="20000" y2="77715"/>
                      </a14:backgroundRemoval>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676616" y="4967574"/>
            <a:ext cx="1200660" cy="1602880"/>
          </a:xfrm>
          <a:prstGeom prst="rect">
            <a:avLst/>
          </a:prstGeom>
        </p:spPr>
      </p:pic>
      <p:pic>
        <p:nvPicPr>
          <p:cNvPr id="13" name="Picture 12"/>
          <p:cNvPicPr>
            <a:picLocks noChangeAspect="1"/>
          </p:cNvPicPr>
          <p:nvPr/>
        </p:nvPicPr>
        <p:blipFill>
          <a:blip r:embed="rId7" cstate="print">
            <a:duotone>
              <a:prstClr val="black"/>
              <a:schemeClr val="accent6">
                <a:tint val="45000"/>
                <a:satMod val="400000"/>
              </a:schemeClr>
            </a:duotone>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362342" y="1587572"/>
            <a:ext cx="1263630" cy="1523094"/>
          </a:xfrm>
          <a:prstGeom prst="rect">
            <a:avLst/>
          </a:prstGeom>
        </p:spPr>
      </p:pic>
      <p:pic>
        <p:nvPicPr>
          <p:cNvPr id="15" name="Picture 14"/>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7870" y1="7424" x2="59172" y2="15066"/>
                        <a14:foregroundMark x1="44379" y1="6550" x2="57101" y2="10480"/>
                        <a14:foregroundMark x1="39645" y1="4367" x2="51183" y2="6550"/>
                        <a14:foregroundMark x1="71893" y1="44105" x2="94970" y2="76856"/>
                        <a14:foregroundMark x1="31065" y1="7860" x2="26331" y2="17249"/>
                        <a14:foregroundMark x1="40237" y1="3712" x2="55917" y2="7424"/>
                        <a14:foregroundMark x1="44379" y1="4367" x2="54734" y2="6550"/>
                        <a14:foregroundMark x1="79882" y1="70742" x2="6213" y2="98472"/>
                        <a14:foregroundMark x1="35207" y1="79258" x2="36686" y2="89520"/>
                        <a14:foregroundMark x1="46154" y1="6550" x2="54734" y2="96725"/>
                        <a14:foregroundMark x1="43787" y1="3275" x2="55917" y2="5677"/>
                        <a14:backgroundMark x1="37278" y1="1528" x2="55325" y2="1092"/>
                      </a14:backgroundRemoval>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360026" y="5048842"/>
            <a:ext cx="1132099" cy="1535486"/>
          </a:xfrm>
          <a:prstGeom prst="rect">
            <a:avLst/>
          </a:prstGeom>
        </p:spPr>
      </p:pic>
      <p:pic>
        <p:nvPicPr>
          <p:cNvPr id="16" name="Picture 15"/>
          <p:cNvPicPr>
            <a:picLocks noChangeAspect="1"/>
          </p:cNvPicPr>
          <p:nvPr/>
        </p:nvPicPr>
        <p:blipFill>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0" b="100000" l="0" r="100000">
                        <a14:foregroundMark x1="66875" y1="1969" x2="90000" y2="9628"/>
                        <a14:foregroundMark x1="65000" y1="71116" x2="99063" y2="96280"/>
                        <a14:foregroundMark x1="4688" y1="84026" x2="13125" y2="99125"/>
                        <a14:foregroundMark x1="90625" y1="12254" x2="90000" y2="16849"/>
                        <a14:backgroundMark x1="85000" y1="4158" x2="93750" y2="10941"/>
                        <a14:backgroundMark x1="71250" y1="2407" x2="71250" y2="2407"/>
                        <a14:backgroundMark x1="87500" y1="49453" x2="87500" y2="78337"/>
                        <a14:backgroundMark x1="62500" y1="68271" x2="97813" y2="91247"/>
                        <a14:backgroundMark x1="95938" y1="93217" x2="95938" y2="93217"/>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9762143" y="4067"/>
            <a:ext cx="1034742" cy="1346051"/>
          </a:xfrm>
          <a:prstGeom prst="rect">
            <a:avLst/>
          </a:prstGeom>
        </p:spPr>
      </p:pic>
      <p:pic>
        <p:nvPicPr>
          <p:cNvPr id="17" name="Picture 16"/>
          <p:cNvPicPr>
            <a:picLocks noChangeAspect="1"/>
          </p:cNvPicPr>
          <p:nvPr/>
        </p:nvPicPr>
        <p:blipFill>
          <a:blip r:embed="rId13" cstate="print">
            <a:extLst>
              <a:ext uri="{BEBA8EAE-BF5A-486C-A8C5-ECC9F3942E4B}">
                <a14:imgProps xmlns:a14="http://schemas.microsoft.com/office/drawing/2010/main">
                  <a14:imgLayer r:embed="rId14">
                    <a14:imgEffect>
                      <a14:backgroundRemoval t="9804" b="100000" l="9913" r="100000">
                        <a14:foregroundMark x1="13994" y1="92157" x2="94461" y2="95207"/>
                        <a14:foregroundMark x1="12245" y1="85839" x2="12828" y2="96950"/>
                        <a14:foregroundMark x1="28280" y1="98039" x2="21866" y2="98475"/>
                        <a14:foregroundMark x1="13994" y1="97603" x2="13994" y2="97603"/>
                        <a14:backgroundMark x1="5248" y1="69281" x2="7872" y2="83007"/>
                        <a14:backgroundMark x1="3790" y1="63181" x2="9329" y2="77560"/>
                        <a14:backgroundMark x1="6414" y1="88453" x2="8746" y2="59477"/>
                      </a14:backgroundRemoval>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803918" y="-208686"/>
            <a:ext cx="1189049" cy="1558804"/>
          </a:xfrm>
          <a:prstGeom prst="rect">
            <a:avLst/>
          </a:prstGeom>
        </p:spPr>
      </p:pic>
      <p:pic>
        <p:nvPicPr>
          <p:cNvPr id="18" name="Picture 17"/>
          <p:cNvPicPr>
            <a:picLocks noChangeAspect="1"/>
          </p:cNvPicPr>
          <p:nvPr/>
        </p:nvPicPr>
        <p:blipFill>
          <a:blip r:embed="rId15">
            <a:duotone>
              <a:prstClr val="black"/>
              <a:srgbClr val="7030A0">
                <a:tint val="45000"/>
                <a:satMod val="400000"/>
              </a:srgbClr>
            </a:duotone>
            <a:extLst>
              <a:ext uri="{BEBA8EAE-BF5A-486C-A8C5-ECC9F3942E4B}">
                <a14:imgProps xmlns:a14="http://schemas.microsoft.com/office/drawing/2010/main">
                  <a14:imgLayer r:embed="rId16">
                    <a14:imgEffect>
                      <a14:backgroundRemoval t="9924" b="100000" l="0" r="100000">
                        <a14:foregroundMark x1="27667" y1="34097" x2="45333" y2="43003"/>
                        <a14:foregroundMark x1="92000" y1="79389" x2="9333" y2="95420"/>
                        <a14:foregroundMark x1="25667" y1="39440" x2="22667" y2="48855"/>
                        <a14:foregroundMark x1="21667" y1="49618" x2="22667" y2="71247"/>
                        <a14:backgroundMark x1="16667" y1="51908" x2="6667" y2="70738"/>
                        <a14:backgroundMark x1="83000" y1="52417" x2="92000" y2="63613"/>
                        <a14:backgroundMark x1="14667" y1="66412" x2="6667" y2="79898"/>
                        <a14:backgroundMark x1="19667" y1="53435" x2="21000" y2="72519"/>
                      </a14:backgroundRemoval>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73993" y="3235536"/>
            <a:ext cx="1270474" cy="1618795"/>
          </a:xfrm>
          <a:prstGeom prst="rect">
            <a:avLst/>
          </a:prstGeom>
        </p:spPr>
      </p:pic>
      <p:pic>
        <p:nvPicPr>
          <p:cNvPr id="19" name="Picture 18"/>
          <p:cNvPicPr>
            <a:picLocks noChangeAspect="1"/>
          </p:cNvPicPr>
          <p:nvPr/>
        </p:nvPicPr>
        <p:blipFill>
          <a:blip r:embed="rId17" cstate="print">
            <a:duotone>
              <a:prstClr val="black"/>
              <a:schemeClr val="accent2">
                <a:tint val="45000"/>
                <a:satMod val="400000"/>
              </a:schemeClr>
            </a:duotone>
            <a:extLst>
              <a:ext uri="{BEBA8EAE-BF5A-486C-A8C5-ECC9F3942E4B}">
                <a14:imgProps xmlns:a14="http://schemas.microsoft.com/office/drawing/2010/main">
                  <a14:imgLayer r:embed="rId18">
                    <a14:imgEffect>
                      <a14:backgroundRemoval t="0" b="100000" l="0" r="98857">
                        <a14:foregroundMark x1="89143" y1="60857" x2="80000" y2="98000"/>
                      </a14:backgroundRemoval>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82011" y="33280"/>
            <a:ext cx="1063943" cy="1337592"/>
          </a:xfrm>
          <a:prstGeom prst="rect">
            <a:avLst/>
          </a:prstGeom>
        </p:spPr>
      </p:pic>
      <p:pic>
        <p:nvPicPr>
          <p:cNvPr id="20" name="Picture 19"/>
          <p:cNvPicPr>
            <a:picLocks noChangeAspect="1"/>
          </p:cNvPicPr>
          <p:nvPr/>
        </p:nvPicPr>
        <p:blipFill>
          <a:blip r:embed="rId19">
            <a:duotone>
              <a:prstClr val="black"/>
              <a:schemeClr val="accent6">
                <a:tint val="45000"/>
                <a:satMod val="400000"/>
              </a:schemeClr>
            </a:duotone>
            <a:extLst>
              <a:ext uri="{BEBA8EAE-BF5A-486C-A8C5-ECC9F3942E4B}">
                <a14:imgProps xmlns:a14="http://schemas.microsoft.com/office/drawing/2010/main">
                  <a14:imgLayer r:embed="rId20">
                    <a14:imgEffect>
                      <a14:backgroundRemoval t="0" b="100000" l="0" r="75682">
                        <a14:backgroundMark x1="12727" y1="1515" x2="7273" y2="62500"/>
                        <a14:backgroundMark x1="51591" y1="6439" x2="52727" y2="59091"/>
                        <a14:backgroundMark x1="23409" y1="3409" x2="20455" y2="6818"/>
                        <a14:backgroundMark x1="43864" y1="2273" x2="49318" y2="10985"/>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54041" y="1660666"/>
            <a:ext cx="1729735" cy="1450000"/>
          </a:xfrm>
          <a:prstGeom prst="rect">
            <a:avLst/>
          </a:prstGeom>
        </p:spPr>
      </p:pic>
      <p:pic>
        <p:nvPicPr>
          <p:cNvPr id="21" name="Picture 20"/>
          <p:cNvPicPr>
            <a:picLocks noChangeAspect="1"/>
          </p:cNvPicPr>
          <p:nvPr/>
        </p:nvPicPr>
        <p:blipFill>
          <a:blip r:embed="rId21">
            <a:duotone>
              <a:prstClr val="black"/>
              <a:schemeClr val="accent6">
                <a:tint val="45000"/>
                <a:satMod val="400000"/>
              </a:schemeClr>
            </a:duotone>
            <a:extLst>
              <a:ext uri="{BEBA8EAE-BF5A-486C-A8C5-ECC9F3942E4B}">
                <a14:imgProps xmlns:a14="http://schemas.microsoft.com/office/drawing/2010/main">
                  <a14:imgLayer r:embed="rId22">
                    <a14:imgEffect>
                      <a14:backgroundRemoval t="0" b="69214" l="9704" r="87993">
                        <a14:foregroundMark x1="29112" y1="49563" x2="27303" y2="63974"/>
                        <a14:foregroundMark x1="63487" y1="22271" x2="68750" y2="67686"/>
                        <a14:foregroundMark x1="34539" y1="67686" x2="34539" y2="67686"/>
                        <a14:foregroundMark x1="72368" y1="49563" x2="72368" y2="49563"/>
                        <a14:foregroundMark x1="26151" y1="66594" x2="26151" y2="66594"/>
                        <a14:foregroundMark x1="67105" y1="67686" x2="67105" y2="67686"/>
                        <a14:foregroundMark x1="42928" y1="8952" x2="45395" y2="22271"/>
                        <a14:foregroundMark x1="42928" y1="5677" x2="53125" y2="21834"/>
                        <a14:foregroundMark x1="27303" y1="21397" x2="18257" y2="44323"/>
                        <a14:foregroundMark x1="30099" y1="67904" x2="30099" y2="67904"/>
                        <a14:foregroundMark x1="26809" y1="67904" x2="26809" y2="67904"/>
                        <a14:foregroundMark x1="61020" y1="67904" x2="61020" y2="67904"/>
                        <a14:foregroundMark x1="58553" y1="68559" x2="58553" y2="68559"/>
                        <a14:foregroundMark x1="23684" y1="67904" x2="66612" y2="67686"/>
                        <a14:backgroundMark x1="37007" y1="7205" x2="15954" y2="31659"/>
                        <a14:backgroundMark x1="62171" y1="71616" x2="25493" y2="70742"/>
                        <a14:backgroundMark x1="55757" y1="70742" x2="50493" y2="69869"/>
                        <a14:backgroundMark x1="48849" y1="70306" x2="48849" y2="70306"/>
                      </a14:backgroundRemoval>
                    </a14:imgEffect>
                  </a14:imgLayer>
                </a14:imgProps>
              </a:ext>
              <a:ext uri="{28A0092B-C50C-407E-A947-70E740481C1C}">
                <a14:useLocalDpi xmlns:a14="http://schemas.microsoft.com/office/drawing/2010/main" val="0"/>
              </a:ext>
            </a:extLst>
          </a:blip>
          <a:stretch>
            <a:fillRect/>
          </a:stretch>
        </p:blipFill>
        <p:spPr>
          <a:xfrm>
            <a:off x="4214904" y="1587572"/>
            <a:ext cx="2044498" cy="2229827"/>
          </a:xfrm>
          <a:prstGeom prst="rect">
            <a:avLst/>
          </a:prstGeom>
        </p:spPr>
      </p:pic>
      <p:pic>
        <p:nvPicPr>
          <p:cNvPr id="22" name="Picture 21"/>
          <p:cNvPicPr>
            <a:picLocks noChangeAspect="1"/>
          </p:cNvPicPr>
          <p:nvPr/>
        </p:nvPicPr>
        <p:blipFill>
          <a:blip r:embed="rId23">
            <a:duotone>
              <a:prstClr val="black"/>
              <a:srgbClr val="7030A0">
                <a:tint val="45000"/>
                <a:satMod val="400000"/>
              </a:srgbClr>
            </a:duotone>
            <a:extLst>
              <a:ext uri="{BEBA8EAE-BF5A-486C-A8C5-ECC9F3942E4B}">
                <a14:imgProps xmlns:a14="http://schemas.microsoft.com/office/drawing/2010/main">
                  <a14:imgLayer r:embed="rId24">
                    <a14:imgEffect>
                      <a14:backgroundRemoval t="9441" b="89161" l="6623" r="94040">
                        <a14:foregroundMark x1="37748" y1="16084" x2="51987" y2="13986"/>
                        <a14:foregroundMark x1="34437" y1="16783" x2="37748" y2="31469"/>
                        <a14:foregroundMark x1="22185" y1="69231" x2="9934" y2="79021"/>
                        <a14:foregroundMark x1="40728" y1="59441" x2="39073" y2="32517"/>
                        <a14:foregroundMark x1="81126" y1="62238" x2="91722" y2="69231"/>
                        <a14:foregroundMark x1="12914" y1="87063" x2="92715" y2="87063"/>
                        <a14:foregroundMark x1="6623" y1="80070" x2="6623" y2="88811"/>
                        <a14:backgroundMark x1="81788" y1="49650" x2="74172" y2="41608"/>
                        <a14:backgroundMark x1="17881" y1="54895" x2="22185" y2="44056"/>
                        <a14:backgroundMark x1="37748" y1="56294" x2="37086" y2="41958"/>
                        <a14:backgroundMark x1="73510" y1="91958" x2="37086" y2="90909"/>
                      </a14:backgroundRemoval>
                    </a14:imgEffect>
                    <a14:imgEffect>
                      <a14:sharpenSoften amount="50000"/>
                    </a14:imgEffect>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4504" y="3386577"/>
            <a:ext cx="1506941" cy="1653935"/>
          </a:xfrm>
          <a:prstGeom prst="rect">
            <a:avLst/>
          </a:prstGeom>
        </p:spPr>
      </p:pic>
      <p:sp>
        <p:nvSpPr>
          <p:cNvPr id="2" name="TextBox 1"/>
          <p:cNvSpPr txBox="1"/>
          <p:nvPr/>
        </p:nvSpPr>
        <p:spPr>
          <a:xfrm>
            <a:off x="9873993" y="982127"/>
            <a:ext cx="1145137" cy="430887"/>
          </a:xfrm>
          <a:prstGeom prst="rect">
            <a:avLst/>
          </a:prstGeom>
          <a:noFill/>
        </p:spPr>
        <p:txBody>
          <a:bodyPr wrap="square" rtlCol="0">
            <a:spAutoFit/>
          </a:bodyPr>
          <a:lstStyle/>
          <a:p>
            <a:r>
              <a:rPr lang="fa-IR" sz="2200" dirty="0" smtClean="0">
                <a:solidFill>
                  <a:srgbClr val="002060"/>
                </a:solidFill>
                <a:latin typeface="Aldhabi" panose="01000000000000000000" pitchFamily="2" charset="-78"/>
                <a:cs typeface="Aldhabi" panose="01000000000000000000" pitchFamily="2" charset="-78"/>
              </a:rPr>
              <a:t>ابوعلی سینا</a:t>
            </a:r>
            <a:endParaRPr lang="en-US" sz="2200" dirty="0">
              <a:solidFill>
                <a:srgbClr val="002060"/>
              </a:solidFill>
              <a:latin typeface="Aldhabi" panose="01000000000000000000" pitchFamily="2" charset="-78"/>
              <a:cs typeface="Aldhabi" panose="01000000000000000000" pitchFamily="2" charset="-78"/>
            </a:endParaRPr>
          </a:p>
        </p:txBody>
      </p:sp>
      <p:sp>
        <p:nvSpPr>
          <p:cNvPr id="5" name="TextBox 4"/>
          <p:cNvSpPr txBox="1"/>
          <p:nvPr/>
        </p:nvSpPr>
        <p:spPr>
          <a:xfrm>
            <a:off x="570986" y="830132"/>
            <a:ext cx="633507" cy="584775"/>
          </a:xfrm>
          <a:prstGeom prst="rect">
            <a:avLst/>
          </a:prstGeom>
          <a:noFill/>
        </p:spPr>
        <p:txBody>
          <a:bodyPr wrap="none" rtlCol="0">
            <a:spAutoFit/>
          </a:bodyPr>
          <a:lstStyle/>
          <a:p>
            <a:r>
              <a:rPr lang="fa-IR" sz="3200" dirty="0" smtClean="0">
                <a:solidFill>
                  <a:srgbClr val="002060"/>
                </a:solidFill>
                <a:latin typeface="Aldhabi" panose="01000000000000000000" pitchFamily="2" charset="-78"/>
                <a:cs typeface="Aldhabi" panose="01000000000000000000" pitchFamily="2" charset="-78"/>
              </a:rPr>
              <a:t>فارابی</a:t>
            </a:r>
            <a:endParaRPr lang="en-US" sz="3200" dirty="0">
              <a:solidFill>
                <a:srgbClr val="002060"/>
              </a:solidFill>
              <a:latin typeface="Aldhabi" panose="01000000000000000000" pitchFamily="2" charset="-78"/>
              <a:cs typeface="Aldhabi" panose="01000000000000000000" pitchFamily="2" charset="-78"/>
            </a:endParaRPr>
          </a:p>
        </p:txBody>
      </p:sp>
      <p:sp>
        <p:nvSpPr>
          <p:cNvPr id="6" name="TextBox 5"/>
          <p:cNvSpPr txBox="1"/>
          <p:nvPr/>
        </p:nvSpPr>
        <p:spPr>
          <a:xfrm>
            <a:off x="5266485" y="940527"/>
            <a:ext cx="793807" cy="461665"/>
          </a:xfrm>
          <a:prstGeom prst="rect">
            <a:avLst/>
          </a:prstGeom>
          <a:noFill/>
        </p:spPr>
        <p:txBody>
          <a:bodyPr wrap="none" rtlCol="0">
            <a:spAutoFit/>
          </a:bodyPr>
          <a:lstStyle/>
          <a:p>
            <a:r>
              <a:rPr lang="fa-IR" sz="2400" b="1" dirty="0" smtClean="0">
                <a:solidFill>
                  <a:srgbClr val="002060"/>
                </a:solidFill>
                <a:latin typeface="Aldhabi" panose="01000000000000000000" pitchFamily="2" charset="-78"/>
                <a:cs typeface="Aldhabi" panose="01000000000000000000" pitchFamily="2" charset="-78"/>
              </a:rPr>
              <a:t>سهروردی</a:t>
            </a:r>
            <a:endParaRPr lang="en-US" sz="2400" b="1" dirty="0">
              <a:solidFill>
                <a:srgbClr val="002060"/>
              </a:solidFill>
              <a:latin typeface="Aldhabi" panose="01000000000000000000" pitchFamily="2" charset="-78"/>
              <a:cs typeface="Aldhabi" panose="01000000000000000000" pitchFamily="2" charset="-78"/>
            </a:endParaRPr>
          </a:p>
        </p:txBody>
      </p:sp>
      <p:sp>
        <p:nvSpPr>
          <p:cNvPr id="7" name="TextBox 6"/>
          <p:cNvSpPr txBox="1"/>
          <p:nvPr/>
        </p:nvSpPr>
        <p:spPr>
          <a:xfrm rot="16200000">
            <a:off x="8574262" y="517409"/>
            <a:ext cx="1078999" cy="369332"/>
          </a:xfrm>
          <a:prstGeom prst="rect">
            <a:avLst/>
          </a:prstGeom>
          <a:noFill/>
        </p:spPr>
        <p:txBody>
          <a:bodyPr wrap="square" rtlCol="0">
            <a:spAutoFit/>
          </a:bodyPr>
          <a:lstStyle/>
          <a:p>
            <a:pPr algn="ctr"/>
            <a:r>
              <a:rPr lang="fa-IR" dirty="0" smtClean="0">
                <a:solidFill>
                  <a:schemeClr val="accent6">
                    <a:lumMod val="50000"/>
                  </a:schemeClr>
                </a:solidFill>
                <a:latin typeface="Andalus" panose="02020603050405020304" pitchFamily="18" charset="-78"/>
                <a:cs typeface="Andalus" panose="02020603050405020304" pitchFamily="18" charset="-78"/>
              </a:rPr>
              <a:t>عیون الحکمة</a:t>
            </a:r>
            <a:endParaRPr lang="en-US" dirty="0">
              <a:solidFill>
                <a:schemeClr val="accent6">
                  <a:lumMod val="50000"/>
                </a:schemeClr>
              </a:solidFill>
              <a:latin typeface="Andalus" panose="02020603050405020304" pitchFamily="18" charset="-78"/>
              <a:cs typeface="Andalus" panose="02020603050405020304" pitchFamily="18" charset="-78"/>
            </a:endParaRPr>
          </a:p>
        </p:txBody>
      </p:sp>
      <p:sp>
        <p:nvSpPr>
          <p:cNvPr id="8" name="TextBox 7"/>
          <p:cNvSpPr txBox="1"/>
          <p:nvPr/>
        </p:nvSpPr>
        <p:spPr>
          <a:xfrm rot="16200000">
            <a:off x="4208667" y="517410"/>
            <a:ext cx="1190503" cy="369332"/>
          </a:xfrm>
          <a:prstGeom prst="rect">
            <a:avLst/>
          </a:prstGeom>
          <a:noFill/>
        </p:spPr>
        <p:txBody>
          <a:bodyPr wrap="square" rtlCol="0">
            <a:spAutoFit/>
          </a:bodyPr>
          <a:lstStyle/>
          <a:p>
            <a:pPr algn="ctr"/>
            <a:r>
              <a:rPr lang="fa-IR" dirty="0" smtClean="0">
                <a:solidFill>
                  <a:srgbClr val="325949"/>
                </a:solidFill>
                <a:latin typeface="Andalus" panose="02020603050405020304" pitchFamily="18" charset="-78"/>
                <a:cs typeface="Andalus" panose="02020603050405020304" pitchFamily="18" charset="-78"/>
              </a:rPr>
              <a:t>حکمه الاشراق</a:t>
            </a:r>
            <a:endParaRPr lang="en-US" dirty="0">
              <a:solidFill>
                <a:srgbClr val="325949"/>
              </a:solidFill>
              <a:latin typeface="Andalus" panose="02020603050405020304" pitchFamily="18" charset="-78"/>
              <a:cs typeface="Andalus" panose="02020603050405020304" pitchFamily="18" charset="-78"/>
            </a:endParaRPr>
          </a:p>
        </p:txBody>
      </p:sp>
      <p:sp>
        <p:nvSpPr>
          <p:cNvPr id="23" name="TextBox 22"/>
          <p:cNvSpPr txBox="1"/>
          <p:nvPr/>
        </p:nvSpPr>
        <p:spPr>
          <a:xfrm rot="16200000">
            <a:off x="8540181" y="546071"/>
            <a:ext cx="1649337" cy="338554"/>
          </a:xfrm>
          <a:prstGeom prst="rect">
            <a:avLst/>
          </a:prstGeom>
          <a:noFill/>
        </p:spPr>
        <p:txBody>
          <a:bodyPr wrap="square" rtlCol="0">
            <a:spAutoFit/>
          </a:bodyPr>
          <a:lstStyle/>
          <a:p>
            <a:pPr algn="ctr"/>
            <a:r>
              <a:rPr lang="fa-IR" sz="1600" dirty="0" smtClean="0">
                <a:solidFill>
                  <a:schemeClr val="accent6">
                    <a:lumMod val="50000"/>
                  </a:schemeClr>
                </a:solidFill>
                <a:latin typeface="Andalus" panose="02020603050405020304" pitchFamily="18" charset="-78"/>
                <a:cs typeface="Andalus" panose="02020603050405020304" pitchFamily="18" charset="-78"/>
              </a:rPr>
              <a:t>الاشارات و التنبیهات</a:t>
            </a:r>
            <a:endParaRPr lang="en-US" sz="1600" dirty="0">
              <a:solidFill>
                <a:schemeClr val="accent6">
                  <a:lumMod val="50000"/>
                </a:schemeClr>
              </a:solidFill>
              <a:latin typeface="Andalus" panose="02020603050405020304" pitchFamily="18" charset="-78"/>
              <a:cs typeface="Andalus" panose="02020603050405020304" pitchFamily="18" charset="-78"/>
            </a:endParaRPr>
          </a:p>
        </p:txBody>
      </p:sp>
      <p:sp>
        <p:nvSpPr>
          <p:cNvPr id="24" name="TextBox 23"/>
          <p:cNvSpPr txBox="1"/>
          <p:nvPr/>
        </p:nvSpPr>
        <p:spPr>
          <a:xfrm rot="16200000">
            <a:off x="9180359" y="492426"/>
            <a:ext cx="794237" cy="369332"/>
          </a:xfrm>
          <a:prstGeom prst="rect">
            <a:avLst/>
          </a:prstGeom>
          <a:noFill/>
        </p:spPr>
        <p:txBody>
          <a:bodyPr wrap="square" rtlCol="0">
            <a:spAutoFit/>
          </a:bodyPr>
          <a:lstStyle/>
          <a:p>
            <a:pPr algn="ctr"/>
            <a:r>
              <a:rPr lang="fa-IR" dirty="0" smtClean="0">
                <a:solidFill>
                  <a:schemeClr val="accent6">
                    <a:lumMod val="50000"/>
                  </a:schemeClr>
                </a:solidFill>
                <a:latin typeface="Andalus" panose="02020603050405020304" pitchFamily="18" charset="-78"/>
                <a:cs typeface="Andalus" panose="02020603050405020304" pitchFamily="18" charset="-78"/>
              </a:rPr>
              <a:t>شفا</a:t>
            </a:r>
            <a:endParaRPr lang="en-US" dirty="0">
              <a:solidFill>
                <a:schemeClr val="accent6">
                  <a:lumMod val="50000"/>
                </a:schemeClr>
              </a:solidFill>
              <a:latin typeface="Andalus" panose="02020603050405020304" pitchFamily="18" charset="-78"/>
              <a:cs typeface="Andalus" panose="02020603050405020304" pitchFamily="18" charset="-78"/>
            </a:endParaRPr>
          </a:p>
        </p:txBody>
      </p:sp>
      <p:sp>
        <p:nvSpPr>
          <p:cNvPr id="3" name="TextBox 2"/>
          <p:cNvSpPr txBox="1"/>
          <p:nvPr/>
        </p:nvSpPr>
        <p:spPr>
          <a:xfrm>
            <a:off x="8276793" y="2782669"/>
            <a:ext cx="1349179" cy="646331"/>
          </a:xfrm>
          <a:prstGeom prst="rect">
            <a:avLst/>
          </a:prstGeom>
          <a:noFill/>
        </p:spPr>
        <p:txBody>
          <a:bodyPr wrap="square" rtlCol="0">
            <a:spAutoFit/>
          </a:bodyPr>
          <a:lstStyle/>
          <a:p>
            <a:pPr algn="r"/>
            <a:r>
              <a:rPr lang="fa-IR" dirty="0" smtClean="0">
                <a:solidFill>
                  <a:srgbClr val="FFFF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خواجه نصیرالدین طوسی</a:t>
            </a:r>
          </a:p>
          <a:p>
            <a:endParaRPr lang="en-US" dirty="0">
              <a:latin typeface="Aldhabi" panose="01000000000000000000" pitchFamily="2" charset="-78"/>
              <a:cs typeface="Aldhabi" panose="01000000000000000000" pitchFamily="2" charset="-78"/>
            </a:endParaRPr>
          </a:p>
        </p:txBody>
      </p:sp>
      <p:sp>
        <p:nvSpPr>
          <p:cNvPr id="9" name="TextBox 8"/>
          <p:cNvSpPr txBox="1"/>
          <p:nvPr/>
        </p:nvSpPr>
        <p:spPr>
          <a:xfrm>
            <a:off x="4807264" y="2702485"/>
            <a:ext cx="797013" cy="461665"/>
          </a:xfrm>
          <a:prstGeom prst="rect">
            <a:avLst/>
          </a:prstGeom>
          <a:noFill/>
        </p:spPr>
        <p:txBody>
          <a:bodyPr wrap="none" rtlCol="0">
            <a:spAutoFit/>
          </a:bodyPr>
          <a:lstStyle/>
          <a:p>
            <a:r>
              <a:rPr lang="fa-IR" sz="2400" dirty="0" smtClean="0">
                <a:solidFill>
                  <a:srgbClr val="FFFF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شیخ مفید</a:t>
            </a:r>
            <a:endParaRPr lang="en-US" sz="2400" dirty="0">
              <a:solidFill>
                <a:srgbClr val="FFFF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
        <p:nvSpPr>
          <p:cNvPr id="12" name="TextBox 11"/>
          <p:cNvSpPr txBox="1"/>
          <p:nvPr/>
        </p:nvSpPr>
        <p:spPr>
          <a:xfrm>
            <a:off x="1967144" y="2631481"/>
            <a:ext cx="946093" cy="523220"/>
          </a:xfrm>
          <a:prstGeom prst="rect">
            <a:avLst/>
          </a:prstGeom>
          <a:noFill/>
        </p:spPr>
        <p:txBody>
          <a:bodyPr wrap="none" rtlCol="0">
            <a:spAutoFit/>
          </a:bodyPr>
          <a:lstStyle/>
          <a:p>
            <a:r>
              <a:rPr lang="fa-IR" sz="2800" dirty="0" smtClean="0">
                <a:solidFill>
                  <a:srgbClr val="FFFF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علامه حلی</a:t>
            </a:r>
            <a:endParaRPr lang="en-US" sz="2800" dirty="0">
              <a:solidFill>
                <a:srgbClr val="FFFF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
        <p:nvSpPr>
          <p:cNvPr id="25" name="TextBox 24"/>
          <p:cNvSpPr txBox="1"/>
          <p:nvPr/>
        </p:nvSpPr>
        <p:spPr>
          <a:xfrm>
            <a:off x="10005574" y="4360270"/>
            <a:ext cx="881973" cy="523220"/>
          </a:xfrm>
          <a:prstGeom prst="rect">
            <a:avLst/>
          </a:prstGeom>
          <a:noFill/>
        </p:spPr>
        <p:txBody>
          <a:bodyPr wrap="none" rtlCol="0">
            <a:spAutoFit/>
          </a:bodyPr>
          <a:lstStyle/>
          <a:p>
            <a:r>
              <a:rPr lang="fa-IR" sz="2800" dirty="0" smtClean="0">
                <a:solidFill>
                  <a:srgbClr val="252B13"/>
                </a:solidFill>
                <a:latin typeface="Aldhabi" panose="01000000000000000000" pitchFamily="2" charset="-78"/>
                <a:cs typeface="Aldhabi" panose="01000000000000000000" pitchFamily="2" charset="-78"/>
              </a:rPr>
              <a:t>شیخ بهایی</a:t>
            </a:r>
            <a:endParaRPr lang="en-US" sz="2800" dirty="0">
              <a:solidFill>
                <a:srgbClr val="252B13"/>
              </a:solidFill>
              <a:latin typeface="Aldhabi" panose="01000000000000000000" pitchFamily="2" charset="-78"/>
              <a:cs typeface="Aldhabi" panose="01000000000000000000" pitchFamily="2" charset="-78"/>
            </a:endParaRPr>
          </a:p>
        </p:txBody>
      </p:sp>
      <p:sp>
        <p:nvSpPr>
          <p:cNvPr id="26" name="TextBox 25"/>
          <p:cNvSpPr txBox="1"/>
          <p:nvPr/>
        </p:nvSpPr>
        <p:spPr>
          <a:xfrm>
            <a:off x="619807" y="4434473"/>
            <a:ext cx="1114408" cy="461665"/>
          </a:xfrm>
          <a:prstGeom prst="rect">
            <a:avLst/>
          </a:prstGeom>
          <a:noFill/>
        </p:spPr>
        <p:txBody>
          <a:bodyPr wrap="none" rtlCol="0">
            <a:spAutoFit/>
          </a:bodyPr>
          <a:lstStyle/>
          <a:p>
            <a:r>
              <a:rPr lang="fa-IR" sz="2400" dirty="0" smtClean="0">
                <a:solidFill>
                  <a:srgbClr val="252B13"/>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میرداماد کبیر</a:t>
            </a:r>
          </a:p>
        </p:txBody>
      </p:sp>
      <p:sp>
        <p:nvSpPr>
          <p:cNvPr id="27" name="TextBox 26"/>
          <p:cNvSpPr txBox="1"/>
          <p:nvPr/>
        </p:nvSpPr>
        <p:spPr>
          <a:xfrm>
            <a:off x="4988585" y="4269556"/>
            <a:ext cx="885179" cy="584775"/>
          </a:xfrm>
          <a:prstGeom prst="rect">
            <a:avLst/>
          </a:prstGeom>
          <a:noFill/>
        </p:spPr>
        <p:txBody>
          <a:bodyPr wrap="none" rtlCol="0">
            <a:spAutoFit/>
          </a:bodyPr>
          <a:lstStyle/>
          <a:p>
            <a:r>
              <a:rPr lang="fa-IR" sz="3200" dirty="0" smtClean="0">
                <a:solidFill>
                  <a:srgbClr val="FFFF66"/>
                </a:solidFill>
                <a:latin typeface="Aldhabi" panose="01000000000000000000" pitchFamily="2" charset="-78"/>
                <a:cs typeface="Aldhabi" panose="01000000000000000000" pitchFamily="2" charset="-78"/>
              </a:rPr>
              <a:t>ملاصدرا</a:t>
            </a:r>
            <a:endParaRPr lang="en-US" sz="3200" dirty="0">
              <a:solidFill>
                <a:srgbClr val="FFFF66"/>
              </a:solidFill>
              <a:latin typeface="Aldhabi" panose="01000000000000000000" pitchFamily="2" charset="-78"/>
              <a:cs typeface="Aldhabi" panose="01000000000000000000" pitchFamily="2" charset="-78"/>
            </a:endParaRPr>
          </a:p>
        </p:txBody>
      </p:sp>
      <p:pic>
        <p:nvPicPr>
          <p:cNvPr id="14" name="Picture 13"/>
          <p:cNvPicPr>
            <a:picLocks noChangeAspect="1"/>
          </p:cNvPicPr>
          <p:nvPr/>
        </p:nvPicPr>
        <p:blipFill>
          <a:blip r:embed="rId25" cstate="print">
            <a:extLst>
              <a:ext uri="{BEBA8EAE-BF5A-486C-A8C5-ECC9F3942E4B}">
                <a14:imgProps xmlns:a14="http://schemas.microsoft.com/office/drawing/2010/main">
                  <a14:imgLayer r:embed="rId26">
                    <a14:imgEffect>
                      <a14:backgroundRemoval t="0" b="100000" l="0" r="99600">
                        <a14:foregroundMark x1="45800" y1="7876" x2="83400" y2="20113"/>
                        <a14:foregroundMark x1="52400" y1="3938" x2="78200" y2="14627"/>
                        <a14:foregroundMark x1="43200" y1="8439" x2="33800" y2="16456"/>
                        <a14:foregroundMark x1="30000" y1="18565" x2="68000" y2="25598"/>
                        <a14:foregroundMark x1="29800" y1="18987" x2="32800" y2="13221"/>
                        <a14:foregroundMark x1="34000" y1="13502" x2="48200" y2="4923"/>
                        <a14:foregroundMark x1="34000" y1="12658" x2="47200" y2="3516"/>
                        <a14:foregroundMark x1="80000" y1="37131" x2="97600" y2="47539"/>
                        <a14:foregroundMark x1="30000" y1="52602" x2="13600" y2="66385"/>
                        <a14:foregroundMark x1="12600" y1="66385" x2="8200" y2="82278"/>
                        <a14:foregroundMark x1="8200" y1="82278" x2="5400" y2="95640"/>
                        <a14:foregroundMark x1="5000" y1="95640" x2="4200" y2="99578"/>
                        <a14:foregroundMark x1="99600" y1="72011" x2="71000" y2="99297"/>
                        <a14:backgroundMark x1="68200" y1="3516" x2="33800" y2="3235"/>
                        <a14:backgroundMark x1="43000" y1="4360" x2="51000" y2="3797"/>
                        <a14:backgroundMark x1="8800" y1="67229" x2="2200" y2="99578"/>
                        <a14:backgroundMark x1="18600" y1="61322" x2="12000" y2="67229"/>
                        <a14:backgroundMark x1="94600" y1="39522" x2="97200" y2="45851"/>
                        <a14:backgroundMark x1="97800" y1="45851" x2="99800" y2="48664"/>
                      </a14:backgroundRemoval>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577150" y="4996126"/>
            <a:ext cx="1153951" cy="1640918"/>
          </a:xfrm>
          <a:prstGeom prst="rect">
            <a:avLst/>
          </a:prstGeom>
        </p:spPr>
      </p:pic>
      <p:sp>
        <p:nvSpPr>
          <p:cNvPr id="28" name="TextBox 27"/>
          <p:cNvSpPr txBox="1"/>
          <p:nvPr/>
        </p:nvSpPr>
        <p:spPr>
          <a:xfrm>
            <a:off x="4795435" y="6184763"/>
            <a:ext cx="1165704" cy="461665"/>
          </a:xfrm>
          <a:prstGeom prst="rect">
            <a:avLst/>
          </a:prstGeom>
          <a:noFill/>
        </p:spPr>
        <p:txBody>
          <a:bodyPr wrap="none" rtlCol="0">
            <a:spAutoFit/>
          </a:bodyPr>
          <a:lstStyle/>
          <a:p>
            <a:r>
              <a:rPr lang="fa-IR" sz="2400" dirty="0" smtClean="0">
                <a:latin typeface="Aldhabi" panose="01000000000000000000" pitchFamily="2" charset="-78"/>
                <a:cs typeface="Aldhabi" panose="01000000000000000000" pitchFamily="2" charset="-78"/>
              </a:rPr>
              <a:t>علامه طباطبایی</a:t>
            </a:r>
            <a:endParaRPr lang="en-US" sz="2400" dirty="0">
              <a:latin typeface="Aldhabi" panose="01000000000000000000" pitchFamily="2" charset="-78"/>
              <a:cs typeface="Aldhabi" panose="01000000000000000000" pitchFamily="2" charset="-78"/>
            </a:endParaRPr>
          </a:p>
        </p:txBody>
      </p:sp>
      <p:sp>
        <p:nvSpPr>
          <p:cNvPr id="29" name="TextBox 28"/>
          <p:cNvSpPr txBox="1"/>
          <p:nvPr/>
        </p:nvSpPr>
        <p:spPr>
          <a:xfrm>
            <a:off x="9599136" y="6178956"/>
            <a:ext cx="1212191" cy="523220"/>
          </a:xfrm>
          <a:prstGeom prst="rect">
            <a:avLst/>
          </a:prstGeom>
          <a:noFill/>
        </p:spPr>
        <p:txBody>
          <a:bodyPr wrap="none" rtlCol="0">
            <a:spAutoFit/>
          </a:bodyPr>
          <a:lstStyle/>
          <a:p>
            <a:r>
              <a:rPr lang="fa-IR" sz="2800" dirty="0" smtClean="0">
                <a:latin typeface="Aldhabi" panose="01000000000000000000" pitchFamily="2" charset="-78"/>
                <a:cs typeface="Aldhabi" panose="01000000000000000000" pitchFamily="2" charset="-78"/>
              </a:rPr>
              <a:t>علامه مصباح</a:t>
            </a:r>
            <a:endParaRPr lang="en-US" sz="2800" dirty="0">
              <a:latin typeface="Aldhabi" panose="01000000000000000000" pitchFamily="2" charset="-78"/>
              <a:cs typeface="Aldhabi" panose="01000000000000000000" pitchFamily="2" charset="-78"/>
            </a:endParaRPr>
          </a:p>
        </p:txBody>
      </p:sp>
      <p:sp>
        <p:nvSpPr>
          <p:cNvPr id="30" name="TextBox 29"/>
          <p:cNvSpPr txBox="1"/>
          <p:nvPr/>
        </p:nvSpPr>
        <p:spPr>
          <a:xfrm>
            <a:off x="1325782" y="6184763"/>
            <a:ext cx="1282723" cy="461665"/>
          </a:xfrm>
          <a:prstGeom prst="rect">
            <a:avLst/>
          </a:prstGeom>
          <a:noFill/>
        </p:spPr>
        <p:txBody>
          <a:bodyPr wrap="none" rtlCol="0">
            <a:spAutoFit/>
          </a:bodyPr>
          <a:lstStyle/>
          <a:p>
            <a:r>
              <a:rPr lang="fa-IR" sz="2400" dirty="0" smtClean="0">
                <a:latin typeface="Aldhabi" panose="01000000000000000000" pitchFamily="2" charset="-78"/>
                <a:cs typeface="Aldhabi" panose="01000000000000000000" pitchFamily="2" charset="-78"/>
              </a:rPr>
              <a:t>آیت الله جوادی</a:t>
            </a:r>
            <a:endParaRPr lang="en-US" sz="2400" dirty="0">
              <a:latin typeface="Aldhabi" panose="01000000000000000000" pitchFamily="2" charset="-78"/>
              <a:cs typeface="Aldhabi" panose="01000000000000000000" pitchFamily="2" charset="-78"/>
            </a:endParaRPr>
          </a:p>
        </p:txBody>
      </p:sp>
      <p:sp>
        <p:nvSpPr>
          <p:cNvPr id="31" name="TextBox 30"/>
          <p:cNvSpPr txBox="1"/>
          <p:nvPr/>
        </p:nvSpPr>
        <p:spPr>
          <a:xfrm rot="16200000">
            <a:off x="1983519" y="5860956"/>
            <a:ext cx="1293944" cy="276999"/>
          </a:xfrm>
          <a:prstGeom prst="rect">
            <a:avLst/>
          </a:prstGeom>
          <a:noFill/>
        </p:spPr>
        <p:txBody>
          <a:bodyPr wrap="none" rtlCol="0">
            <a:spAutoFit/>
          </a:bodyPr>
          <a:lstStyle/>
          <a:p>
            <a:r>
              <a:rPr lang="fa-IR" sz="1200" dirty="0" smtClean="0">
                <a:solidFill>
                  <a:srgbClr val="600000"/>
                </a:solidFill>
                <a:latin typeface="Andalus" panose="02020603050405020304" pitchFamily="18" charset="-78"/>
                <a:cs typeface="Andalus" panose="02020603050405020304" pitchFamily="18" charset="-78"/>
              </a:rPr>
              <a:t>تبیین براهین اثبات خدا</a:t>
            </a:r>
            <a:endParaRPr lang="en-US" sz="1200" dirty="0">
              <a:solidFill>
                <a:srgbClr val="600000"/>
              </a:solidFill>
              <a:latin typeface="Andalus" panose="02020603050405020304" pitchFamily="18" charset="-78"/>
              <a:cs typeface="Andalus" panose="02020603050405020304" pitchFamily="18" charset="-78"/>
            </a:endParaRPr>
          </a:p>
        </p:txBody>
      </p:sp>
      <p:sp>
        <p:nvSpPr>
          <p:cNvPr id="32" name="TextBox 31"/>
          <p:cNvSpPr txBox="1"/>
          <p:nvPr/>
        </p:nvSpPr>
        <p:spPr>
          <a:xfrm rot="16200000">
            <a:off x="414153" y="5821343"/>
            <a:ext cx="1380506" cy="292388"/>
          </a:xfrm>
          <a:prstGeom prst="rect">
            <a:avLst/>
          </a:prstGeom>
          <a:noFill/>
        </p:spPr>
        <p:txBody>
          <a:bodyPr wrap="none" rtlCol="0">
            <a:spAutoFit/>
          </a:bodyPr>
          <a:lstStyle/>
          <a:p>
            <a:r>
              <a:rPr lang="fa-IR" sz="1300" dirty="0" smtClean="0">
                <a:solidFill>
                  <a:srgbClr val="600000"/>
                </a:solidFill>
                <a:latin typeface="Andalus" panose="02020603050405020304" pitchFamily="18" charset="-78"/>
                <a:cs typeface="Andalus" panose="02020603050405020304" pitchFamily="18" charset="-78"/>
              </a:rPr>
              <a:t>معرفت شناسی در قرآن</a:t>
            </a:r>
            <a:endParaRPr lang="en-US" sz="1300" dirty="0">
              <a:solidFill>
                <a:srgbClr val="600000"/>
              </a:solidFill>
              <a:latin typeface="Andalus" panose="02020603050405020304" pitchFamily="18" charset="-78"/>
              <a:cs typeface="Andalus" panose="02020603050405020304" pitchFamily="18" charset="-78"/>
            </a:endParaRPr>
          </a:p>
        </p:txBody>
      </p:sp>
      <p:sp>
        <p:nvSpPr>
          <p:cNvPr id="33" name="TextBox 32"/>
          <p:cNvSpPr txBox="1"/>
          <p:nvPr/>
        </p:nvSpPr>
        <p:spPr>
          <a:xfrm rot="16200000">
            <a:off x="293696" y="5764590"/>
            <a:ext cx="1149674" cy="369332"/>
          </a:xfrm>
          <a:prstGeom prst="rect">
            <a:avLst/>
          </a:prstGeom>
          <a:noFill/>
        </p:spPr>
        <p:txBody>
          <a:bodyPr wrap="none" rtlCol="0">
            <a:spAutoFit/>
          </a:bodyPr>
          <a:lstStyle/>
          <a:p>
            <a:r>
              <a:rPr lang="fa-IR" dirty="0" smtClean="0">
                <a:solidFill>
                  <a:srgbClr val="333300"/>
                </a:solidFill>
                <a:latin typeface="Andalus" panose="02020603050405020304" pitchFamily="18" charset="-78"/>
                <a:cs typeface="Andalus" panose="02020603050405020304" pitchFamily="18" charset="-78"/>
              </a:rPr>
              <a:t>وحی در قرآن</a:t>
            </a:r>
            <a:endParaRPr lang="en-US" dirty="0">
              <a:solidFill>
                <a:srgbClr val="333300"/>
              </a:solidFill>
              <a:latin typeface="Andalus" panose="02020603050405020304" pitchFamily="18" charset="-78"/>
              <a:cs typeface="Andalus" panose="02020603050405020304" pitchFamily="18" charset="-78"/>
            </a:endParaRPr>
          </a:p>
        </p:txBody>
      </p:sp>
      <p:sp>
        <p:nvSpPr>
          <p:cNvPr id="34" name="TextBox 33"/>
          <p:cNvSpPr txBox="1"/>
          <p:nvPr/>
        </p:nvSpPr>
        <p:spPr>
          <a:xfrm rot="16200000">
            <a:off x="3988234" y="5740545"/>
            <a:ext cx="1101584" cy="369332"/>
          </a:xfrm>
          <a:prstGeom prst="rect">
            <a:avLst/>
          </a:prstGeom>
          <a:noFill/>
        </p:spPr>
        <p:txBody>
          <a:bodyPr wrap="none" rtlCol="0">
            <a:spAutoFit/>
          </a:bodyPr>
          <a:lstStyle/>
          <a:p>
            <a:r>
              <a:rPr lang="fa-IR" dirty="0" smtClean="0">
                <a:solidFill>
                  <a:srgbClr val="600000"/>
                </a:solidFill>
                <a:latin typeface="Andalus" panose="02020603050405020304" pitchFamily="18" charset="-78"/>
                <a:cs typeface="Andalus" panose="02020603050405020304" pitchFamily="18" charset="-78"/>
              </a:rPr>
              <a:t>بدایة الحکمة</a:t>
            </a:r>
            <a:endParaRPr lang="en-US" dirty="0">
              <a:solidFill>
                <a:srgbClr val="600000"/>
              </a:solidFill>
              <a:latin typeface="Andalus" panose="02020603050405020304" pitchFamily="18" charset="-78"/>
              <a:cs typeface="Andalus" panose="02020603050405020304" pitchFamily="18" charset="-78"/>
            </a:endParaRPr>
          </a:p>
        </p:txBody>
      </p:sp>
      <p:sp>
        <p:nvSpPr>
          <p:cNvPr id="35" name="TextBox 34"/>
          <p:cNvSpPr txBox="1"/>
          <p:nvPr/>
        </p:nvSpPr>
        <p:spPr>
          <a:xfrm rot="16200000">
            <a:off x="4256743" y="5728397"/>
            <a:ext cx="1095283" cy="369332"/>
          </a:xfrm>
          <a:prstGeom prst="rect">
            <a:avLst/>
          </a:prstGeom>
          <a:noFill/>
        </p:spPr>
        <p:txBody>
          <a:bodyPr wrap="square" rtlCol="0">
            <a:spAutoFit/>
          </a:bodyPr>
          <a:lstStyle/>
          <a:p>
            <a:r>
              <a:rPr lang="fa-IR" dirty="0" smtClean="0">
                <a:solidFill>
                  <a:schemeClr val="accent1">
                    <a:lumMod val="50000"/>
                  </a:schemeClr>
                </a:solidFill>
                <a:latin typeface="Andalus" panose="02020603050405020304" pitchFamily="18" charset="-78"/>
                <a:cs typeface="Andalus" panose="02020603050405020304" pitchFamily="18" charset="-78"/>
              </a:rPr>
              <a:t>نهایة الحکمة</a:t>
            </a:r>
            <a:endParaRPr lang="en-US" dirty="0">
              <a:solidFill>
                <a:schemeClr val="accent1">
                  <a:lumMod val="50000"/>
                </a:schemeClr>
              </a:solidFill>
              <a:latin typeface="Andalus" panose="02020603050405020304" pitchFamily="18" charset="-78"/>
              <a:cs typeface="Andalus" panose="02020603050405020304" pitchFamily="18" charset="-78"/>
            </a:endParaRPr>
          </a:p>
        </p:txBody>
      </p:sp>
      <p:sp>
        <p:nvSpPr>
          <p:cNvPr id="36" name="TextBox 35"/>
          <p:cNvSpPr txBox="1"/>
          <p:nvPr/>
        </p:nvSpPr>
        <p:spPr>
          <a:xfrm rot="16200000">
            <a:off x="10354556" y="5838465"/>
            <a:ext cx="1122423" cy="369332"/>
          </a:xfrm>
          <a:prstGeom prst="rect">
            <a:avLst/>
          </a:prstGeom>
          <a:noFill/>
        </p:spPr>
        <p:txBody>
          <a:bodyPr wrap="none" rtlCol="0">
            <a:spAutoFit/>
          </a:bodyPr>
          <a:lstStyle/>
          <a:p>
            <a:r>
              <a:rPr lang="fa-IR" dirty="0" smtClean="0">
                <a:solidFill>
                  <a:srgbClr val="002060"/>
                </a:solidFill>
                <a:latin typeface="Andalus" panose="02020603050405020304" pitchFamily="18" charset="-78"/>
                <a:cs typeface="Andalus" panose="02020603050405020304" pitchFamily="18" charset="-78"/>
              </a:rPr>
              <a:t>آموزش عقائد</a:t>
            </a:r>
            <a:endParaRPr lang="en-US" dirty="0">
              <a:solidFill>
                <a:srgbClr val="002060"/>
              </a:solidFill>
              <a:latin typeface="Andalus" panose="02020603050405020304" pitchFamily="18" charset="-78"/>
              <a:cs typeface="Andalus" panose="02020603050405020304" pitchFamily="18" charset="-78"/>
            </a:endParaRPr>
          </a:p>
        </p:txBody>
      </p:sp>
      <p:sp>
        <p:nvSpPr>
          <p:cNvPr id="37" name="TextBox 36"/>
          <p:cNvSpPr txBox="1"/>
          <p:nvPr/>
        </p:nvSpPr>
        <p:spPr>
          <a:xfrm rot="16200000">
            <a:off x="8607043" y="5831113"/>
            <a:ext cx="1282723" cy="369332"/>
          </a:xfrm>
          <a:prstGeom prst="rect">
            <a:avLst/>
          </a:prstGeom>
          <a:noFill/>
        </p:spPr>
        <p:txBody>
          <a:bodyPr wrap="none" rtlCol="0">
            <a:spAutoFit/>
          </a:bodyPr>
          <a:lstStyle/>
          <a:p>
            <a:r>
              <a:rPr lang="fa-IR" dirty="0" smtClean="0">
                <a:solidFill>
                  <a:srgbClr val="252B13"/>
                </a:solidFill>
                <a:latin typeface="Andalus" panose="02020603050405020304" pitchFamily="18" charset="-78"/>
                <a:cs typeface="Andalus" panose="02020603050405020304" pitchFamily="18" charset="-78"/>
              </a:rPr>
              <a:t>آموزش فلسفه 1</a:t>
            </a:r>
            <a:endParaRPr lang="en-US" dirty="0">
              <a:solidFill>
                <a:srgbClr val="252B13"/>
              </a:solidFill>
              <a:latin typeface="Andalus" panose="02020603050405020304" pitchFamily="18" charset="-78"/>
              <a:cs typeface="Andalus" panose="02020603050405020304" pitchFamily="18" charset="-78"/>
            </a:endParaRPr>
          </a:p>
        </p:txBody>
      </p:sp>
      <p:sp>
        <p:nvSpPr>
          <p:cNvPr id="39" name="TextBox 38"/>
          <p:cNvSpPr txBox="1"/>
          <p:nvPr/>
        </p:nvSpPr>
        <p:spPr>
          <a:xfrm rot="16200000">
            <a:off x="8305996" y="5838465"/>
            <a:ext cx="1282723" cy="369332"/>
          </a:xfrm>
          <a:prstGeom prst="rect">
            <a:avLst/>
          </a:prstGeom>
          <a:noFill/>
        </p:spPr>
        <p:txBody>
          <a:bodyPr wrap="none" rtlCol="0">
            <a:spAutoFit/>
          </a:bodyPr>
          <a:lstStyle/>
          <a:p>
            <a:r>
              <a:rPr lang="fa-IR" dirty="0" smtClean="0">
                <a:solidFill>
                  <a:srgbClr val="252B13"/>
                </a:solidFill>
                <a:latin typeface="Andalus" panose="02020603050405020304" pitchFamily="18" charset="-78"/>
                <a:cs typeface="Andalus" panose="02020603050405020304" pitchFamily="18" charset="-78"/>
              </a:rPr>
              <a:t>آموزش فلسفه 2</a:t>
            </a:r>
            <a:endParaRPr lang="en-US" dirty="0">
              <a:solidFill>
                <a:srgbClr val="252B13"/>
              </a:solidFill>
              <a:latin typeface="Andalus" panose="02020603050405020304" pitchFamily="18" charset="-78"/>
              <a:cs typeface="Andalus" panose="02020603050405020304" pitchFamily="18" charset="-78"/>
            </a:endParaRPr>
          </a:p>
        </p:txBody>
      </p:sp>
      <p:sp>
        <p:nvSpPr>
          <p:cNvPr id="40" name="TextBox 39"/>
          <p:cNvSpPr txBox="1"/>
          <p:nvPr/>
        </p:nvSpPr>
        <p:spPr>
          <a:xfrm rot="16200000">
            <a:off x="7869258" y="5838465"/>
            <a:ext cx="986167" cy="369332"/>
          </a:xfrm>
          <a:prstGeom prst="rect">
            <a:avLst/>
          </a:prstGeom>
          <a:noFill/>
        </p:spPr>
        <p:txBody>
          <a:bodyPr wrap="none" rtlCol="0">
            <a:spAutoFit/>
          </a:bodyPr>
          <a:lstStyle/>
          <a:p>
            <a:r>
              <a:rPr lang="fa-IR" dirty="0" smtClean="0">
                <a:solidFill>
                  <a:srgbClr val="FFC000"/>
                </a:solidFill>
                <a:latin typeface="Andalus" panose="02020603050405020304" pitchFamily="18" charset="-78"/>
                <a:cs typeface="Andalus" panose="02020603050405020304" pitchFamily="18" charset="-78"/>
              </a:rPr>
              <a:t>فلسفه اخلاق</a:t>
            </a:r>
            <a:endParaRPr lang="en-US" dirty="0">
              <a:solidFill>
                <a:srgbClr val="FFC000"/>
              </a:solidFill>
              <a:latin typeface="Andalus" panose="02020603050405020304" pitchFamily="18" charset="-78"/>
              <a:cs typeface="Andalus" panose="02020603050405020304" pitchFamily="18" charset="-78"/>
            </a:endParaRPr>
          </a:p>
        </p:txBody>
      </p:sp>
      <p:sp>
        <p:nvSpPr>
          <p:cNvPr id="41" name="TextBox 40"/>
          <p:cNvSpPr txBox="1"/>
          <p:nvPr/>
        </p:nvSpPr>
        <p:spPr>
          <a:xfrm rot="16200000">
            <a:off x="7966371" y="5775948"/>
            <a:ext cx="1407758" cy="369332"/>
          </a:xfrm>
          <a:prstGeom prst="rect">
            <a:avLst/>
          </a:prstGeom>
          <a:noFill/>
        </p:spPr>
        <p:txBody>
          <a:bodyPr wrap="none" rtlCol="0">
            <a:spAutoFit/>
          </a:bodyPr>
          <a:lstStyle/>
          <a:p>
            <a:r>
              <a:rPr lang="fa-IR" dirty="0" smtClean="0">
                <a:solidFill>
                  <a:schemeClr val="accent5"/>
                </a:solidFill>
                <a:latin typeface="Andalus" panose="02020603050405020304" pitchFamily="18" charset="-78"/>
                <a:cs typeface="Andalus" panose="02020603050405020304" pitchFamily="18" charset="-78"/>
              </a:rPr>
              <a:t>شرح نهایة الحکمة</a:t>
            </a:r>
            <a:endParaRPr lang="en-US" dirty="0">
              <a:solidFill>
                <a:schemeClr val="accent5"/>
              </a:solidFill>
              <a:latin typeface="Andalus" panose="02020603050405020304" pitchFamily="18" charset="-78"/>
              <a:cs typeface="Andalus" panose="02020603050405020304" pitchFamily="18" charset="-78"/>
            </a:endParaRPr>
          </a:p>
        </p:txBody>
      </p:sp>
      <p:sp>
        <p:nvSpPr>
          <p:cNvPr id="42" name="TextBox 41"/>
          <p:cNvSpPr txBox="1"/>
          <p:nvPr/>
        </p:nvSpPr>
        <p:spPr>
          <a:xfrm rot="16200000">
            <a:off x="3572193" y="5728397"/>
            <a:ext cx="1402948" cy="369332"/>
          </a:xfrm>
          <a:prstGeom prst="rect">
            <a:avLst/>
          </a:prstGeom>
          <a:noFill/>
        </p:spPr>
        <p:txBody>
          <a:bodyPr wrap="none" rtlCol="0">
            <a:spAutoFit/>
          </a:bodyPr>
          <a:lstStyle/>
          <a:p>
            <a:r>
              <a:rPr lang="fa-IR" dirty="0" smtClean="0">
                <a:solidFill>
                  <a:srgbClr val="002060"/>
                </a:solidFill>
                <a:latin typeface="Andalus" panose="02020603050405020304" pitchFamily="18" charset="-78"/>
                <a:cs typeface="Andalus" panose="02020603050405020304" pitchFamily="18" charset="-78"/>
              </a:rPr>
              <a:t>شرح اسفار الاربعة</a:t>
            </a:r>
            <a:endParaRPr lang="en-US" dirty="0">
              <a:solidFill>
                <a:srgbClr val="002060"/>
              </a:solidFill>
              <a:latin typeface="Andalus" panose="02020603050405020304" pitchFamily="18" charset="-78"/>
              <a:cs typeface="Andalus" panose="02020603050405020304" pitchFamily="18" charset="-78"/>
            </a:endParaRPr>
          </a:p>
        </p:txBody>
      </p:sp>
      <p:sp>
        <p:nvSpPr>
          <p:cNvPr id="43" name="TextBox 42"/>
          <p:cNvSpPr txBox="1"/>
          <p:nvPr/>
        </p:nvSpPr>
        <p:spPr>
          <a:xfrm rot="16200000">
            <a:off x="11189800" y="5711958"/>
            <a:ext cx="1313180" cy="369332"/>
          </a:xfrm>
          <a:prstGeom prst="rect">
            <a:avLst/>
          </a:prstGeom>
          <a:noFill/>
        </p:spPr>
        <p:txBody>
          <a:bodyPr wrap="none" rtlCol="0">
            <a:spAutoFit/>
          </a:bodyPr>
          <a:lstStyle/>
          <a:p>
            <a:r>
              <a:rPr lang="fa-IR" dirty="0" smtClean="0">
                <a:solidFill>
                  <a:schemeClr val="bg2"/>
                </a:solidFill>
                <a:latin typeface="Andalus" panose="02020603050405020304" pitchFamily="18" charset="-78"/>
                <a:cs typeface="Andalus" panose="02020603050405020304" pitchFamily="18" charset="-78"/>
              </a:rPr>
              <a:t>شرح برهان شفاء</a:t>
            </a:r>
            <a:endParaRPr lang="en-US" dirty="0">
              <a:solidFill>
                <a:schemeClr val="bg2"/>
              </a:solidFill>
              <a:latin typeface="Andalus" panose="02020603050405020304" pitchFamily="18" charset="-78"/>
              <a:cs typeface="Andalus" panose="02020603050405020304" pitchFamily="18" charset="-78"/>
            </a:endParaRPr>
          </a:p>
        </p:txBody>
      </p:sp>
      <p:sp>
        <p:nvSpPr>
          <p:cNvPr id="44" name="TextBox 43"/>
          <p:cNvSpPr txBox="1"/>
          <p:nvPr/>
        </p:nvSpPr>
        <p:spPr>
          <a:xfrm rot="16200000">
            <a:off x="5319118" y="5844704"/>
            <a:ext cx="1201112" cy="338554"/>
          </a:xfrm>
          <a:prstGeom prst="rect">
            <a:avLst/>
          </a:prstGeom>
          <a:noFill/>
        </p:spPr>
        <p:txBody>
          <a:bodyPr wrap="square" rtlCol="0">
            <a:spAutoFit/>
          </a:bodyPr>
          <a:lstStyle/>
          <a:p>
            <a:r>
              <a:rPr lang="fa-IR" sz="1600" dirty="0" smtClean="0">
                <a:solidFill>
                  <a:srgbClr val="002060"/>
                </a:solidFill>
                <a:latin typeface="Andalus" panose="02020603050405020304" pitchFamily="18" charset="-78"/>
                <a:cs typeface="Andalus" panose="02020603050405020304" pitchFamily="18" charset="-78"/>
              </a:rPr>
              <a:t>شیعه در اسلام</a:t>
            </a:r>
            <a:endParaRPr lang="en-US" sz="1600" dirty="0">
              <a:solidFill>
                <a:srgbClr val="002060"/>
              </a:solidFill>
              <a:latin typeface="Andalus" panose="02020603050405020304" pitchFamily="18" charset="-78"/>
              <a:cs typeface="Andalus" panose="02020603050405020304" pitchFamily="18" charset="-78"/>
            </a:endParaRPr>
          </a:p>
        </p:txBody>
      </p:sp>
      <p:sp>
        <p:nvSpPr>
          <p:cNvPr id="45" name="TextBox 44"/>
          <p:cNvSpPr txBox="1"/>
          <p:nvPr/>
        </p:nvSpPr>
        <p:spPr>
          <a:xfrm rot="16200000">
            <a:off x="11095842" y="5757081"/>
            <a:ext cx="947695" cy="369332"/>
          </a:xfrm>
          <a:prstGeom prst="rect">
            <a:avLst/>
          </a:prstGeom>
          <a:noFill/>
        </p:spPr>
        <p:txBody>
          <a:bodyPr wrap="none" rtlCol="0">
            <a:spAutoFit/>
          </a:bodyPr>
          <a:lstStyle/>
          <a:p>
            <a:r>
              <a:rPr lang="fa-IR" dirty="0" smtClean="0">
                <a:latin typeface="Andalus" panose="02020603050405020304" pitchFamily="18" charset="-78"/>
                <a:cs typeface="Andalus" panose="02020603050405020304" pitchFamily="18" charset="-78"/>
              </a:rPr>
              <a:t>خداشناسی</a:t>
            </a:r>
            <a:endParaRPr lang="en-US" dirty="0">
              <a:latin typeface="Andalus" panose="02020603050405020304" pitchFamily="18" charset="-78"/>
              <a:cs typeface="Andalus" panose="02020603050405020304" pitchFamily="18" charset="-78"/>
            </a:endParaRPr>
          </a:p>
        </p:txBody>
      </p:sp>
      <p:sp>
        <p:nvSpPr>
          <p:cNvPr id="46" name="TextBox 45"/>
          <p:cNvSpPr txBox="1"/>
          <p:nvPr/>
        </p:nvSpPr>
        <p:spPr>
          <a:xfrm rot="16200000">
            <a:off x="-343878" y="4012097"/>
            <a:ext cx="1435008" cy="307777"/>
          </a:xfrm>
          <a:prstGeom prst="rect">
            <a:avLst/>
          </a:prstGeom>
          <a:noFill/>
        </p:spPr>
        <p:txBody>
          <a:bodyPr wrap="none" rtlCol="0">
            <a:spAutoFit/>
          </a:bodyPr>
          <a:lstStyle/>
          <a:p>
            <a:r>
              <a:rPr lang="fa-IR" sz="1400" dirty="0" smtClean="0">
                <a:solidFill>
                  <a:srgbClr val="FF0000"/>
                </a:solidFill>
                <a:latin typeface="Andalus" panose="02020603050405020304" pitchFamily="18" charset="-78"/>
                <a:cs typeface="Andalus" panose="02020603050405020304" pitchFamily="18" charset="-78"/>
              </a:rPr>
              <a:t>جذوات فلسفه و عرفان</a:t>
            </a:r>
            <a:endParaRPr lang="en-US" sz="1400" dirty="0">
              <a:solidFill>
                <a:srgbClr val="FF0000"/>
              </a:solidFill>
              <a:latin typeface="Andalus" panose="02020603050405020304" pitchFamily="18" charset="-78"/>
              <a:cs typeface="Andalus" panose="02020603050405020304" pitchFamily="18" charset="-78"/>
            </a:endParaRPr>
          </a:p>
        </p:txBody>
      </p:sp>
      <p:sp>
        <p:nvSpPr>
          <p:cNvPr id="47" name="TextBox 46"/>
          <p:cNvSpPr txBox="1"/>
          <p:nvPr/>
        </p:nvSpPr>
        <p:spPr>
          <a:xfrm rot="16200000">
            <a:off x="-492070" y="3985045"/>
            <a:ext cx="1225015" cy="400110"/>
          </a:xfrm>
          <a:prstGeom prst="rect">
            <a:avLst/>
          </a:prstGeom>
          <a:noFill/>
        </p:spPr>
        <p:txBody>
          <a:bodyPr wrap="none" rtlCol="0">
            <a:spAutoFit/>
          </a:bodyPr>
          <a:lstStyle/>
          <a:p>
            <a:r>
              <a:rPr lang="fa-IR" sz="2000" dirty="0" smtClean="0">
                <a:solidFill>
                  <a:srgbClr val="FFFF00"/>
                </a:solidFill>
                <a:latin typeface="Andalus" panose="02020603050405020304" pitchFamily="18" charset="-78"/>
                <a:cs typeface="Andalus" panose="02020603050405020304" pitchFamily="18" charset="-78"/>
              </a:rPr>
              <a:t>قبسات الانوار</a:t>
            </a:r>
            <a:endParaRPr lang="en-US" sz="2000" dirty="0">
              <a:solidFill>
                <a:srgbClr val="FFFF00"/>
              </a:solidFill>
              <a:latin typeface="Andalus" panose="02020603050405020304" pitchFamily="18" charset="-78"/>
              <a:cs typeface="Andalus" panose="02020603050405020304" pitchFamily="18" charset="-78"/>
            </a:endParaRPr>
          </a:p>
        </p:txBody>
      </p:sp>
      <p:sp>
        <p:nvSpPr>
          <p:cNvPr id="48" name="TextBox 47"/>
          <p:cNvSpPr txBox="1"/>
          <p:nvPr/>
        </p:nvSpPr>
        <p:spPr>
          <a:xfrm>
            <a:off x="3819970" y="2016807"/>
            <a:ext cx="184731" cy="369332"/>
          </a:xfrm>
          <a:prstGeom prst="rect">
            <a:avLst/>
          </a:prstGeom>
          <a:noFill/>
        </p:spPr>
        <p:txBody>
          <a:bodyPr wrap="none" rtlCol="0">
            <a:spAutoFit/>
          </a:bodyPr>
          <a:lstStyle/>
          <a:p>
            <a:endParaRPr lang="en-US" dirty="0"/>
          </a:p>
        </p:txBody>
      </p:sp>
      <p:sp>
        <p:nvSpPr>
          <p:cNvPr id="49" name="TextBox 48"/>
          <p:cNvSpPr txBox="1"/>
          <p:nvPr/>
        </p:nvSpPr>
        <p:spPr>
          <a:xfrm>
            <a:off x="4089001" y="830132"/>
            <a:ext cx="184731" cy="369332"/>
          </a:xfrm>
          <a:prstGeom prst="rect">
            <a:avLst/>
          </a:prstGeom>
          <a:noFill/>
        </p:spPr>
        <p:txBody>
          <a:bodyPr wrap="none" rtlCol="0">
            <a:spAutoFit/>
          </a:bodyPr>
          <a:lstStyle/>
          <a:p>
            <a:endParaRPr lang="en-US" dirty="0"/>
          </a:p>
        </p:txBody>
      </p:sp>
      <p:sp>
        <p:nvSpPr>
          <p:cNvPr id="50" name="TextBox 49"/>
          <p:cNvSpPr txBox="1"/>
          <p:nvPr/>
        </p:nvSpPr>
        <p:spPr>
          <a:xfrm rot="16200000">
            <a:off x="5482224" y="2286122"/>
            <a:ext cx="1168910" cy="369332"/>
          </a:xfrm>
          <a:prstGeom prst="rect">
            <a:avLst/>
          </a:prstGeom>
          <a:noFill/>
        </p:spPr>
        <p:txBody>
          <a:bodyPr wrap="none" rtlCol="0">
            <a:spAutoFit/>
          </a:bodyPr>
          <a:lstStyle/>
          <a:p>
            <a:r>
              <a:rPr lang="fa-IR" dirty="0" smtClean="0">
                <a:solidFill>
                  <a:srgbClr val="FFFF66"/>
                </a:solidFill>
                <a:latin typeface="Andalus" panose="02020603050405020304" pitchFamily="18" charset="-78"/>
                <a:cs typeface="Andalus" panose="02020603050405020304" pitchFamily="18" charset="-78"/>
              </a:rPr>
              <a:t>اوائل المقالات</a:t>
            </a:r>
            <a:endParaRPr lang="en-US" dirty="0">
              <a:solidFill>
                <a:srgbClr val="FFFF66"/>
              </a:solidFill>
              <a:latin typeface="Andalus" panose="02020603050405020304" pitchFamily="18" charset="-78"/>
              <a:cs typeface="Andalus" panose="02020603050405020304" pitchFamily="18" charset="-78"/>
            </a:endParaRPr>
          </a:p>
        </p:txBody>
      </p:sp>
      <p:sp>
        <p:nvSpPr>
          <p:cNvPr id="51" name="TextBox 50"/>
          <p:cNvSpPr txBox="1"/>
          <p:nvPr/>
        </p:nvSpPr>
        <p:spPr>
          <a:xfrm>
            <a:off x="3213854" y="702076"/>
            <a:ext cx="184731" cy="369332"/>
          </a:xfrm>
          <a:prstGeom prst="rect">
            <a:avLst/>
          </a:prstGeom>
          <a:noFill/>
        </p:spPr>
        <p:txBody>
          <a:bodyPr wrap="none" rtlCol="0">
            <a:spAutoFit/>
          </a:bodyPr>
          <a:lstStyle/>
          <a:p>
            <a:endParaRPr lang="en-US" dirty="0"/>
          </a:p>
        </p:txBody>
      </p:sp>
      <p:sp>
        <p:nvSpPr>
          <p:cNvPr id="38" name="TextBox 37"/>
          <p:cNvSpPr txBox="1"/>
          <p:nvPr/>
        </p:nvSpPr>
        <p:spPr>
          <a:xfrm rot="16200000">
            <a:off x="3991600" y="3975419"/>
            <a:ext cx="1433406" cy="338554"/>
          </a:xfrm>
          <a:prstGeom prst="rect">
            <a:avLst/>
          </a:prstGeom>
          <a:noFill/>
        </p:spPr>
        <p:txBody>
          <a:bodyPr wrap="none" rtlCol="0">
            <a:spAutoFit/>
          </a:bodyPr>
          <a:lstStyle/>
          <a:p>
            <a:r>
              <a:rPr lang="fa-IR" sz="1600" dirty="0" smtClean="0">
                <a:solidFill>
                  <a:srgbClr val="FFFF66"/>
                </a:solidFill>
                <a:latin typeface="Andalus" panose="02020603050405020304" pitchFamily="18" charset="-78"/>
                <a:cs typeface="Andalus" panose="02020603050405020304" pitchFamily="18" charset="-78"/>
              </a:rPr>
              <a:t>اسفار الاربعة العقلیة</a:t>
            </a:r>
            <a:endParaRPr lang="en-US" sz="1600" dirty="0">
              <a:solidFill>
                <a:srgbClr val="FFFF66"/>
              </a:solidFill>
              <a:latin typeface="Andalus" panose="02020603050405020304" pitchFamily="18" charset="-78"/>
              <a:cs typeface="Andalus" panose="02020603050405020304" pitchFamily="18" charset="-78"/>
            </a:endParaRPr>
          </a:p>
        </p:txBody>
      </p:sp>
      <p:sp>
        <p:nvSpPr>
          <p:cNvPr id="52" name="TextBox 51"/>
          <p:cNvSpPr txBox="1"/>
          <p:nvPr/>
        </p:nvSpPr>
        <p:spPr>
          <a:xfrm rot="16200000">
            <a:off x="3197099" y="3935343"/>
            <a:ext cx="1353256" cy="338554"/>
          </a:xfrm>
          <a:prstGeom prst="rect">
            <a:avLst/>
          </a:prstGeom>
          <a:noFill/>
        </p:spPr>
        <p:txBody>
          <a:bodyPr wrap="none" rtlCol="0">
            <a:spAutoFit/>
          </a:bodyPr>
          <a:lstStyle/>
          <a:p>
            <a:r>
              <a:rPr lang="fa-IR" sz="1600" dirty="0" smtClean="0">
                <a:solidFill>
                  <a:srgbClr val="002060"/>
                </a:solidFill>
                <a:latin typeface="Andalus" panose="02020603050405020304" pitchFamily="18" charset="-78"/>
                <a:cs typeface="Andalus" panose="02020603050405020304" pitchFamily="18" charset="-78"/>
              </a:rPr>
              <a:t>شرح هدایة الاثیریة</a:t>
            </a:r>
            <a:endParaRPr lang="en-US" sz="1600" dirty="0">
              <a:solidFill>
                <a:srgbClr val="002060"/>
              </a:solidFill>
              <a:latin typeface="Andalus" panose="02020603050405020304" pitchFamily="18" charset="-78"/>
              <a:cs typeface="Andalus" panose="02020603050405020304" pitchFamily="18" charset="-78"/>
            </a:endParaRPr>
          </a:p>
        </p:txBody>
      </p:sp>
      <p:sp>
        <p:nvSpPr>
          <p:cNvPr id="53" name="TextBox 52"/>
          <p:cNvSpPr txBox="1"/>
          <p:nvPr/>
        </p:nvSpPr>
        <p:spPr>
          <a:xfrm rot="16200000">
            <a:off x="3668167" y="3939190"/>
            <a:ext cx="1314784" cy="369332"/>
          </a:xfrm>
          <a:prstGeom prst="rect">
            <a:avLst/>
          </a:prstGeom>
          <a:noFill/>
        </p:spPr>
        <p:txBody>
          <a:bodyPr wrap="square" rtlCol="0">
            <a:spAutoFit/>
          </a:bodyPr>
          <a:lstStyle/>
          <a:p>
            <a:r>
              <a:rPr lang="fa-IR" dirty="0" smtClean="0">
                <a:solidFill>
                  <a:srgbClr val="002060"/>
                </a:solidFill>
                <a:latin typeface="Andalus" panose="02020603050405020304" pitchFamily="18" charset="-78"/>
                <a:cs typeface="Andalus" panose="02020603050405020304" pitchFamily="18" charset="-78"/>
              </a:rPr>
              <a:t>شواهد السلوکیة</a:t>
            </a:r>
            <a:endParaRPr lang="en-US" dirty="0">
              <a:solidFill>
                <a:srgbClr val="002060"/>
              </a:solidFill>
              <a:latin typeface="Andalus" panose="02020603050405020304" pitchFamily="18" charset="-78"/>
              <a:cs typeface="Andalus" panose="02020603050405020304" pitchFamily="18" charset="-78"/>
            </a:endParaRPr>
          </a:p>
        </p:txBody>
      </p:sp>
      <p:sp>
        <p:nvSpPr>
          <p:cNvPr id="54" name="TextBox 53"/>
          <p:cNvSpPr txBox="1"/>
          <p:nvPr/>
        </p:nvSpPr>
        <p:spPr>
          <a:xfrm rot="16200000">
            <a:off x="5735276" y="519798"/>
            <a:ext cx="821059" cy="369332"/>
          </a:xfrm>
          <a:prstGeom prst="rect">
            <a:avLst/>
          </a:prstGeom>
          <a:noFill/>
        </p:spPr>
        <p:txBody>
          <a:bodyPr wrap="none" rtlCol="0">
            <a:spAutoFit/>
          </a:bodyPr>
          <a:lstStyle/>
          <a:p>
            <a:r>
              <a:rPr lang="fa-IR" dirty="0" smtClean="0">
                <a:solidFill>
                  <a:srgbClr val="FF0000"/>
                </a:solidFill>
                <a:latin typeface="Andalus" panose="02020603050405020304" pitchFamily="18" charset="-78"/>
                <a:cs typeface="Andalus" panose="02020603050405020304" pitchFamily="18" charset="-78"/>
              </a:rPr>
              <a:t>عقل سرخ</a:t>
            </a:r>
            <a:endParaRPr lang="en-US" dirty="0">
              <a:solidFill>
                <a:srgbClr val="FF0000"/>
              </a:solidFill>
              <a:latin typeface="Andalus" panose="02020603050405020304" pitchFamily="18" charset="-78"/>
              <a:cs typeface="Andalus" panose="02020603050405020304" pitchFamily="18" charset="-78"/>
            </a:endParaRPr>
          </a:p>
        </p:txBody>
      </p:sp>
      <p:sp>
        <p:nvSpPr>
          <p:cNvPr id="55" name="TextBox 54"/>
          <p:cNvSpPr txBox="1"/>
          <p:nvPr/>
        </p:nvSpPr>
        <p:spPr>
          <a:xfrm rot="16200000">
            <a:off x="6446647" y="2346389"/>
            <a:ext cx="1334020" cy="338554"/>
          </a:xfrm>
          <a:prstGeom prst="rect">
            <a:avLst/>
          </a:prstGeom>
          <a:noFill/>
        </p:spPr>
        <p:txBody>
          <a:bodyPr wrap="none" rtlCol="0">
            <a:spAutoFit/>
          </a:bodyPr>
          <a:lstStyle/>
          <a:p>
            <a:r>
              <a:rPr lang="fa-IR" sz="1600" dirty="0" smtClean="0">
                <a:solidFill>
                  <a:srgbClr val="FFFF66"/>
                </a:solidFill>
                <a:latin typeface="Andalus" panose="02020603050405020304" pitchFamily="18" charset="-78"/>
                <a:cs typeface="Andalus" panose="02020603050405020304" pitchFamily="18" charset="-78"/>
              </a:rPr>
              <a:t>شرح عقائد صدوق</a:t>
            </a:r>
            <a:endParaRPr lang="en-US" sz="1600" dirty="0">
              <a:solidFill>
                <a:srgbClr val="FFFF66"/>
              </a:solidFill>
              <a:latin typeface="Andalus" panose="02020603050405020304" pitchFamily="18" charset="-78"/>
              <a:cs typeface="Andalus" panose="02020603050405020304" pitchFamily="18" charset="-78"/>
            </a:endParaRPr>
          </a:p>
        </p:txBody>
      </p:sp>
      <p:sp>
        <p:nvSpPr>
          <p:cNvPr id="56" name="TextBox 55"/>
          <p:cNvSpPr txBox="1"/>
          <p:nvPr/>
        </p:nvSpPr>
        <p:spPr>
          <a:xfrm rot="16200000">
            <a:off x="3569422" y="2290687"/>
            <a:ext cx="1481496" cy="338554"/>
          </a:xfrm>
          <a:prstGeom prst="rect">
            <a:avLst/>
          </a:prstGeom>
          <a:noFill/>
        </p:spPr>
        <p:txBody>
          <a:bodyPr wrap="none" rtlCol="0">
            <a:spAutoFit/>
          </a:bodyPr>
          <a:lstStyle/>
          <a:p>
            <a:r>
              <a:rPr lang="fa-IR" sz="1600" dirty="0" smtClean="0">
                <a:solidFill>
                  <a:srgbClr val="FFFF66"/>
                </a:solidFill>
                <a:latin typeface="Andalus" panose="02020603050405020304" pitchFamily="18" charset="-78"/>
                <a:cs typeface="Andalus" panose="02020603050405020304" pitchFamily="18" charset="-78"/>
              </a:rPr>
              <a:t>اجوبة المسائل السرویة</a:t>
            </a:r>
            <a:endParaRPr lang="en-US" sz="1600" dirty="0">
              <a:solidFill>
                <a:srgbClr val="FFFF66"/>
              </a:solidFill>
              <a:latin typeface="Andalus" panose="02020603050405020304" pitchFamily="18" charset="-78"/>
              <a:cs typeface="Andalus" panose="02020603050405020304" pitchFamily="18" charset="-78"/>
            </a:endParaRPr>
          </a:p>
        </p:txBody>
      </p:sp>
      <p:sp>
        <p:nvSpPr>
          <p:cNvPr id="57" name="TextBox 56"/>
          <p:cNvSpPr txBox="1"/>
          <p:nvPr/>
        </p:nvSpPr>
        <p:spPr>
          <a:xfrm rot="16200000">
            <a:off x="-189104" y="2344282"/>
            <a:ext cx="1303562" cy="369332"/>
          </a:xfrm>
          <a:prstGeom prst="rect">
            <a:avLst/>
          </a:prstGeom>
          <a:noFill/>
        </p:spPr>
        <p:txBody>
          <a:bodyPr wrap="none" rtlCol="0">
            <a:spAutoFit/>
          </a:bodyPr>
          <a:lstStyle/>
          <a:p>
            <a:r>
              <a:rPr lang="fa-IR" dirty="0" smtClean="0">
                <a:solidFill>
                  <a:srgbClr val="C5C000"/>
                </a:solidFill>
                <a:latin typeface="Andalus" panose="02020603050405020304" pitchFamily="18" charset="-78"/>
                <a:cs typeface="Andalus" panose="02020603050405020304" pitchFamily="18" charset="-78"/>
              </a:rPr>
              <a:t>نکت الاعتقادیة</a:t>
            </a:r>
            <a:endParaRPr lang="en-US" dirty="0">
              <a:solidFill>
                <a:srgbClr val="C5C000"/>
              </a:solidFill>
              <a:latin typeface="Andalus" panose="02020603050405020304" pitchFamily="18" charset="-78"/>
              <a:cs typeface="Andalus" panose="02020603050405020304" pitchFamily="18" charset="-78"/>
            </a:endParaRPr>
          </a:p>
        </p:txBody>
      </p:sp>
      <p:sp>
        <p:nvSpPr>
          <p:cNvPr id="58" name="TextBox 57"/>
          <p:cNvSpPr txBox="1"/>
          <p:nvPr/>
        </p:nvSpPr>
        <p:spPr>
          <a:xfrm rot="16200000">
            <a:off x="-334770" y="2380528"/>
            <a:ext cx="1096775" cy="369332"/>
          </a:xfrm>
          <a:prstGeom prst="rect">
            <a:avLst/>
          </a:prstGeom>
          <a:noFill/>
        </p:spPr>
        <p:txBody>
          <a:bodyPr wrap="none" rtlCol="0">
            <a:spAutoFit/>
          </a:bodyPr>
          <a:lstStyle/>
          <a:p>
            <a:r>
              <a:rPr lang="fa-IR" dirty="0" smtClean="0">
                <a:solidFill>
                  <a:srgbClr val="C5C000"/>
                </a:solidFill>
                <a:latin typeface="Andalus" panose="02020603050405020304" pitchFamily="18" charset="-78"/>
                <a:cs typeface="Andalus" panose="02020603050405020304" pitchFamily="18" charset="-78"/>
              </a:rPr>
              <a:t>کشف المراد</a:t>
            </a:r>
            <a:endParaRPr lang="en-US" dirty="0">
              <a:solidFill>
                <a:srgbClr val="C5C000"/>
              </a:solidFill>
              <a:latin typeface="Andalus" panose="02020603050405020304" pitchFamily="18" charset="-78"/>
              <a:cs typeface="Andalus" panose="02020603050405020304" pitchFamily="18" charset="-78"/>
            </a:endParaRPr>
          </a:p>
        </p:txBody>
      </p:sp>
      <p:sp>
        <p:nvSpPr>
          <p:cNvPr id="59" name="TextBox 58"/>
          <p:cNvSpPr txBox="1"/>
          <p:nvPr/>
        </p:nvSpPr>
        <p:spPr>
          <a:xfrm rot="16200000">
            <a:off x="198298" y="2380527"/>
            <a:ext cx="1055097" cy="369332"/>
          </a:xfrm>
          <a:prstGeom prst="rect">
            <a:avLst/>
          </a:prstGeom>
          <a:noFill/>
        </p:spPr>
        <p:txBody>
          <a:bodyPr wrap="none" rtlCol="0">
            <a:spAutoFit/>
          </a:bodyPr>
          <a:lstStyle/>
          <a:p>
            <a:r>
              <a:rPr lang="fa-IR" dirty="0" smtClean="0">
                <a:solidFill>
                  <a:srgbClr val="C5C000"/>
                </a:solidFill>
                <a:latin typeface="Andalus" panose="02020603050405020304" pitchFamily="18" charset="-78"/>
                <a:cs typeface="Andalus" panose="02020603050405020304" pitchFamily="18" charset="-78"/>
              </a:rPr>
              <a:t>منهاج الیقین</a:t>
            </a:r>
            <a:endParaRPr lang="en-US" dirty="0">
              <a:solidFill>
                <a:srgbClr val="C5C000"/>
              </a:solidFill>
              <a:latin typeface="Andalus" panose="02020603050405020304" pitchFamily="18" charset="-78"/>
              <a:cs typeface="Andalus" panose="02020603050405020304" pitchFamily="18" charset="-78"/>
            </a:endParaRPr>
          </a:p>
        </p:txBody>
      </p:sp>
      <p:sp>
        <p:nvSpPr>
          <p:cNvPr id="60" name="TextBox 59"/>
          <p:cNvSpPr txBox="1"/>
          <p:nvPr/>
        </p:nvSpPr>
        <p:spPr>
          <a:xfrm rot="16200000">
            <a:off x="704717" y="2249861"/>
            <a:ext cx="1217001" cy="584775"/>
          </a:xfrm>
          <a:prstGeom prst="rect">
            <a:avLst/>
          </a:prstGeom>
          <a:noFill/>
        </p:spPr>
        <p:txBody>
          <a:bodyPr wrap="none" rtlCol="0">
            <a:spAutoFit/>
          </a:bodyPr>
          <a:lstStyle/>
          <a:p>
            <a:pPr algn="r"/>
            <a:r>
              <a:rPr lang="fa-IR" sz="1600" dirty="0" smtClean="0">
                <a:solidFill>
                  <a:srgbClr val="C5C000"/>
                </a:solidFill>
                <a:latin typeface="Andalus" panose="02020603050405020304" pitchFamily="18" charset="-78"/>
                <a:cs typeface="Andalus" panose="02020603050405020304" pitchFamily="18" charset="-78"/>
              </a:rPr>
              <a:t>نظام البراهین</a:t>
            </a:r>
          </a:p>
          <a:p>
            <a:pPr algn="r"/>
            <a:r>
              <a:rPr lang="fa-IR" sz="1600" dirty="0" smtClean="0">
                <a:solidFill>
                  <a:srgbClr val="C5C000"/>
                </a:solidFill>
                <a:latin typeface="Andalus" panose="02020603050405020304" pitchFamily="18" charset="-78"/>
                <a:cs typeface="Andalus" panose="02020603050405020304" pitchFamily="18" charset="-78"/>
              </a:rPr>
              <a:t> فی اصول الدین</a:t>
            </a:r>
            <a:endParaRPr lang="en-US" dirty="0">
              <a:solidFill>
                <a:srgbClr val="C5C000"/>
              </a:solidFill>
              <a:latin typeface="Andalus" panose="02020603050405020304" pitchFamily="18" charset="-78"/>
              <a:cs typeface="Andalus" panose="02020603050405020304" pitchFamily="18" charset="-78"/>
            </a:endParaRPr>
          </a:p>
        </p:txBody>
      </p:sp>
      <p:sp>
        <p:nvSpPr>
          <p:cNvPr id="62" name="TextBox 61"/>
          <p:cNvSpPr txBox="1"/>
          <p:nvPr/>
        </p:nvSpPr>
        <p:spPr>
          <a:xfrm rot="16200000">
            <a:off x="2685666" y="2267307"/>
            <a:ext cx="574196" cy="369332"/>
          </a:xfrm>
          <a:prstGeom prst="rect">
            <a:avLst/>
          </a:prstGeom>
          <a:noFill/>
        </p:spPr>
        <p:txBody>
          <a:bodyPr wrap="none" rtlCol="0">
            <a:spAutoFit/>
          </a:bodyPr>
          <a:lstStyle/>
          <a:p>
            <a:r>
              <a:rPr lang="fa-IR" dirty="0" smtClean="0">
                <a:solidFill>
                  <a:srgbClr val="FFFF00"/>
                </a:solidFill>
                <a:latin typeface="Andalus" panose="02020603050405020304" pitchFamily="18" charset="-78"/>
                <a:cs typeface="Andalus" panose="02020603050405020304" pitchFamily="18" charset="-78"/>
              </a:rPr>
              <a:t>الفین</a:t>
            </a:r>
            <a:endParaRPr lang="en-US" dirty="0">
              <a:solidFill>
                <a:srgbClr val="FFFF00"/>
              </a:solidFill>
              <a:latin typeface="Andalus" panose="02020603050405020304" pitchFamily="18" charset="-78"/>
              <a:cs typeface="Andalus" panose="02020603050405020304" pitchFamily="18" charset="-78"/>
            </a:endParaRPr>
          </a:p>
        </p:txBody>
      </p:sp>
      <p:sp>
        <p:nvSpPr>
          <p:cNvPr id="63" name="TextBox 62"/>
          <p:cNvSpPr txBox="1"/>
          <p:nvPr/>
        </p:nvSpPr>
        <p:spPr>
          <a:xfrm rot="16200000">
            <a:off x="346145" y="2363518"/>
            <a:ext cx="1265090" cy="369332"/>
          </a:xfrm>
          <a:prstGeom prst="rect">
            <a:avLst/>
          </a:prstGeom>
          <a:noFill/>
        </p:spPr>
        <p:txBody>
          <a:bodyPr wrap="none" rtlCol="0">
            <a:spAutoFit/>
          </a:bodyPr>
          <a:lstStyle/>
          <a:p>
            <a:r>
              <a:rPr lang="fa-IR" dirty="0" smtClean="0">
                <a:solidFill>
                  <a:srgbClr val="C5C000"/>
                </a:solidFill>
                <a:latin typeface="Andalus" panose="02020603050405020304" pitchFamily="18" charset="-78"/>
                <a:cs typeface="Andalus" panose="02020603050405020304" pitchFamily="18" charset="-78"/>
              </a:rPr>
              <a:t>باب حادی عشر</a:t>
            </a:r>
            <a:endParaRPr lang="en-US" dirty="0">
              <a:solidFill>
                <a:srgbClr val="C5C000"/>
              </a:solidFill>
              <a:latin typeface="Andalus" panose="02020603050405020304" pitchFamily="18" charset="-78"/>
              <a:cs typeface="Andalus" panose="02020603050405020304" pitchFamily="18" charset="-78"/>
            </a:endParaRPr>
          </a:p>
        </p:txBody>
      </p:sp>
      <p:sp>
        <p:nvSpPr>
          <p:cNvPr id="64" name="TextBox 63"/>
          <p:cNvSpPr txBox="1"/>
          <p:nvPr/>
        </p:nvSpPr>
        <p:spPr>
          <a:xfrm rot="16200000">
            <a:off x="2765187" y="2331001"/>
            <a:ext cx="1095172" cy="369332"/>
          </a:xfrm>
          <a:prstGeom prst="rect">
            <a:avLst/>
          </a:prstGeom>
          <a:noFill/>
        </p:spPr>
        <p:txBody>
          <a:bodyPr wrap="none" rtlCol="0">
            <a:spAutoFit/>
          </a:bodyPr>
          <a:lstStyle/>
          <a:p>
            <a:r>
              <a:rPr lang="fa-IR" dirty="0" smtClean="0">
                <a:solidFill>
                  <a:schemeClr val="bg1"/>
                </a:solidFill>
                <a:latin typeface="Andalus" panose="02020603050405020304" pitchFamily="18" charset="-78"/>
                <a:cs typeface="Andalus" panose="02020603050405020304" pitchFamily="18" charset="-78"/>
              </a:rPr>
              <a:t>جوهر النضید</a:t>
            </a:r>
            <a:endParaRPr lang="en-US" dirty="0">
              <a:solidFill>
                <a:schemeClr val="bg1"/>
              </a:solidFill>
              <a:latin typeface="Andalus" panose="02020603050405020304" pitchFamily="18" charset="-78"/>
              <a:cs typeface="Andalus" panose="02020603050405020304" pitchFamily="18" charset="-78"/>
            </a:endParaRPr>
          </a:p>
        </p:txBody>
      </p:sp>
      <p:sp>
        <p:nvSpPr>
          <p:cNvPr id="65" name="TextBox 64"/>
          <p:cNvSpPr txBox="1"/>
          <p:nvPr/>
        </p:nvSpPr>
        <p:spPr>
          <a:xfrm rot="16200000">
            <a:off x="1031306" y="2376580"/>
            <a:ext cx="1208985" cy="369332"/>
          </a:xfrm>
          <a:prstGeom prst="rect">
            <a:avLst/>
          </a:prstGeom>
          <a:noFill/>
        </p:spPr>
        <p:txBody>
          <a:bodyPr wrap="none" rtlCol="0">
            <a:spAutoFit/>
          </a:bodyPr>
          <a:lstStyle/>
          <a:p>
            <a:r>
              <a:rPr lang="fa-IR" dirty="0" smtClean="0">
                <a:solidFill>
                  <a:srgbClr val="002060"/>
                </a:solidFill>
                <a:latin typeface="Andalus" panose="02020603050405020304" pitchFamily="18" charset="-78"/>
                <a:cs typeface="Andalus" panose="02020603050405020304" pitchFamily="18" charset="-78"/>
              </a:rPr>
              <a:t>ایضاح المقاصد</a:t>
            </a:r>
            <a:endParaRPr lang="en-US" dirty="0">
              <a:solidFill>
                <a:srgbClr val="002060"/>
              </a:solidFill>
              <a:latin typeface="Andalus" panose="02020603050405020304" pitchFamily="18" charset="-78"/>
              <a:cs typeface="Andalus" panose="02020603050405020304" pitchFamily="18" charset="-78"/>
            </a:endParaRPr>
          </a:p>
        </p:txBody>
      </p:sp>
      <p:sp>
        <p:nvSpPr>
          <p:cNvPr id="61" name="TextBox 60"/>
          <p:cNvSpPr txBox="1"/>
          <p:nvPr/>
        </p:nvSpPr>
        <p:spPr>
          <a:xfrm rot="16200000">
            <a:off x="5863270" y="2332500"/>
            <a:ext cx="1223412" cy="369332"/>
          </a:xfrm>
          <a:prstGeom prst="rect">
            <a:avLst/>
          </a:prstGeom>
          <a:noFill/>
        </p:spPr>
        <p:txBody>
          <a:bodyPr wrap="none" rtlCol="0">
            <a:spAutoFit/>
          </a:bodyPr>
          <a:lstStyle/>
          <a:p>
            <a:r>
              <a:rPr lang="fa-IR" dirty="0" smtClean="0">
                <a:solidFill>
                  <a:srgbClr val="002060"/>
                </a:solidFill>
                <a:latin typeface="Andalus" panose="02020603050405020304" pitchFamily="18" charset="-78"/>
                <a:cs typeface="Andalus" panose="02020603050405020304" pitchFamily="18" charset="-78"/>
              </a:rPr>
              <a:t>تصحیح الاعتقاد</a:t>
            </a:r>
            <a:endParaRPr lang="en-US" dirty="0">
              <a:solidFill>
                <a:srgbClr val="002060"/>
              </a:solidFill>
              <a:latin typeface="Andalus" panose="02020603050405020304" pitchFamily="18" charset="-78"/>
              <a:cs typeface="Andalus" panose="02020603050405020304" pitchFamily="18" charset="-78"/>
            </a:endParaRPr>
          </a:p>
        </p:txBody>
      </p:sp>
      <p:sp>
        <p:nvSpPr>
          <p:cNvPr id="66" name="TextBox 65"/>
          <p:cNvSpPr txBox="1"/>
          <p:nvPr/>
        </p:nvSpPr>
        <p:spPr>
          <a:xfrm rot="16200000">
            <a:off x="6194260" y="2330999"/>
            <a:ext cx="992579" cy="369332"/>
          </a:xfrm>
          <a:prstGeom prst="rect">
            <a:avLst/>
          </a:prstGeom>
          <a:noFill/>
        </p:spPr>
        <p:txBody>
          <a:bodyPr wrap="none" rtlCol="0">
            <a:spAutoFit/>
          </a:bodyPr>
          <a:lstStyle/>
          <a:p>
            <a:r>
              <a:rPr lang="fa-IR" dirty="0" smtClean="0"/>
              <a:t>ا</a:t>
            </a:r>
            <a:r>
              <a:rPr lang="fa-IR" dirty="0" smtClean="0">
                <a:solidFill>
                  <a:srgbClr val="002060"/>
                </a:solidFill>
                <a:latin typeface="Andalus" panose="02020603050405020304" pitchFamily="18" charset="-78"/>
                <a:cs typeface="Andalus" panose="02020603050405020304" pitchFamily="18" charset="-78"/>
              </a:rPr>
              <a:t>لاعتقادات</a:t>
            </a:r>
            <a:endParaRPr lang="en-US" dirty="0">
              <a:solidFill>
                <a:srgbClr val="002060"/>
              </a:solidFill>
              <a:latin typeface="Andalus" panose="02020603050405020304" pitchFamily="18" charset="-78"/>
              <a:cs typeface="Andalus" panose="02020603050405020304" pitchFamily="18" charset="-78"/>
            </a:endParaRPr>
          </a:p>
        </p:txBody>
      </p:sp>
      <p:sp>
        <p:nvSpPr>
          <p:cNvPr id="67" name="TextBox 66"/>
          <p:cNvSpPr txBox="1"/>
          <p:nvPr/>
        </p:nvSpPr>
        <p:spPr>
          <a:xfrm rot="16200000">
            <a:off x="7646569" y="2317662"/>
            <a:ext cx="1193739" cy="369332"/>
          </a:xfrm>
          <a:prstGeom prst="rect">
            <a:avLst/>
          </a:prstGeom>
          <a:noFill/>
        </p:spPr>
        <p:txBody>
          <a:bodyPr wrap="square" rtlCol="0">
            <a:spAutoFit/>
          </a:bodyPr>
          <a:lstStyle/>
          <a:p>
            <a:r>
              <a:rPr lang="fa-IR" dirty="0" smtClean="0">
                <a:solidFill>
                  <a:srgbClr val="C5C000"/>
                </a:solidFill>
                <a:latin typeface="Andalus" panose="02020603050405020304" pitchFamily="18" charset="-78"/>
                <a:cs typeface="Andalus" panose="02020603050405020304" pitchFamily="18" charset="-78"/>
              </a:rPr>
              <a:t>تجرید الاعتقاد</a:t>
            </a:r>
            <a:endParaRPr lang="en-US" dirty="0">
              <a:solidFill>
                <a:srgbClr val="C5C000"/>
              </a:solidFill>
              <a:latin typeface="Andalus" panose="02020603050405020304" pitchFamily="18" charset="-78"/>
              <a:cs typeface="Andalus" panose="02020603050405020304" pitchFamily="18" charset="-78"/>
            </a:endParaRPr>
          </a:p>
        </p:txBody>
      </p:sp>
      <p:sp>
        <p:nvSpPr>
          <p:cNvPr id="68" name="TextBox 67"/>
          <p:cNvSpPr txBox="1"/>
          <p:nvPr/>
        </p:nvSpPr>
        <p:spPr>
          <a:xfrm rot="16200000">
            <a:off x="9233397" y="2343102"/>
            <a:ext cx="1154483" cy="369332"/>
          </a:xfrm>
          <a:prstGeom prst="rect">
            <a:avLst/>
          </a:prstGeom>
          <a:noFill/>
        </p:spPr>
        <p:txBody>
          <a:bodyPr wrap="none" rtlCol="0">
            <a:spAutoFit/>
          </a:bodyPr>
          <a:lstStyle/>
          <a:p>
            <a:r>
              <a:rPr lang="fa-IR" dirty="0" smtClean="0">
                <a:solidFill>
                  <a:srgbClr val="FFFF66"/>
                </a:solidFill>
                <a:latin typeface="Andalus" panose="02020603050405020304" pitchFamily="18" charset="-78"/>
                <a:cs typeface="Andalus" panose="02020603050405020304" pitchFamily="18" charset="-78"/>
              </a:rPr>
              <a:t>شرح الاشارات </a:t>
            </a:r>
            <a:endParaRPr lang="en-US" dirty="0">
              <a:solidFill>
                <a:srgbClr val="FFFF66"/>
              </a:solidFill>
              <a:latin typeface="Andalus" panose="02020603050405020304" pitchFamily="18" charset="-78"/>
              <a:cs typeface="Andalus" panose="02020603050405020304" pitchFamily="18" charset="-78"/>
            </a:endParaRPr>
          </a:p>
        </p:txBody>
      </p:sp>
      <p:sp>
        <p:nvSpPr>
          <p:cNvPr id="69" name="TextBox 68"/>
          <p:cNvSpPr txBox="1"/>
          <p:nvPr/>
        </p:nvSpPr>
        <p:spPr>
          <a:xfrm rot="16200000">
            <a:off x="9530309" y="2317662"/>
            <a:ext cx="1056700" cy="369332"/>
          </a:xfrm>
          <a:prstGeom prst="rect">
            <a:avLst/>
          </a:prstGeom>
          <a:noFill/>
        </p:spPr>
        <p:txBody>
          <a:bodyPr wrap="none" rtlCol="0">
            <a:spAutoFit/>
          </a:bodyPr>
          <a:lstStyle/>
          <a:p>
            <a:r>
              <a:rPr lang="fa-IR" dirty="0" smtClean="0">
                <a:solidFill>
                  <a:srgbClr val="FFFF66"/>
                </a:solidFill>
                <a:latin typeface="Andalus" panose="02020603050405020304" pitchFamily="18" charset="-78"/>
                <a:cs typeface="Andalus" panose="02020603050405020304" pitchFamily="18" charset="-78"/>
              </a:rPr>
              <a:t>اخلاق ناصری</a:t>
            </a:r>
            <a:endParaRPr lang="en-US" dirty="0">
              <a:solidFill>
                <a:srgbClr val="FFFF66"/>
              </a:solidFill>
              <a:latin typeface="Andalus" panose="02020603050405020304" pitchFamily="18" charset="-78"/>
              <a:cs typeface="Andalus" panose="02020603050405020304" pitchFamily="18" charset="-78"/>
            </a:endParaRPr>
          </a:p>
        </p:txBody>
      </p:sp>
      <p:sp>
        <p:nvSpPr>
          <p:cNvPr id="70" name="TextBox 69"/>
          <p:cNvSpPr txBox="1"/>
          <p:nvPr/>
        </p:nvSpPr>
        <p:spPr>
          <a:xfrm rot="16200000">
            <a:off x="849105" y="603678"/>
            <a:ext cx="1571264" cy="307777"/>
          </a:xfrm>
          <a:prstGeom prst="rect">
            <a:avLst/>
          </a:prstGeom>
          <a:noFill/>
        </p:spPr>
        <p:txBody>
          <a:bodyPr wrap="none" rtlCol="0">
            <a:spAutoFit/>
          </a:bodyPr>
          <a:lstStyle/>
          <a:p>
            <a:r>
              <a:rPr lang="fa-IR" sz="1400" dirty="0" smtClean="0">
                <a:solidFill>
                  <a:srgbClr val="FFFF66"/>
                </a:solidFill>
                <a:latin typeface="Andalus" panose="02020603050405020304" pitchFamily="18" charset="-78"/>
                <a:cs typeface="Andalus" panose="02020603050405020304" pitchFamily="18" charset="-78"/>
              </a:rPr>
              <a:t>رساله فی الاثبات مفارقات</a:t>
            </a:r>
            <a:endParaRPr lang="en-US" sz="1400" dirty="0">
              <a:solidFill>
                <a:srgbClr val="FFFF66"/>
              </a:solidFill>
              <a:latin typeface="Andalus" panose="02020603050405020304" pitchFamily="18" charset="-78"/>
              <a:cs typeface="Andalus" panose="02020603050405020304" pitchFamily="18" charset="-78"/>
            </a:endParaRPr>
          </a:p>
        </p:txBody>
      </p:sp>
      <p:sp>
        <p:nvSpPr>
          <p:cNvPr id="71" name="TextBox 70"/>
          <p:cNvSpPr txBox="1"/>
          <p:nvPr/>
        </p:nvSpPr>
        <p:spPr>
          <a:xfrm rot="16200000">
            <a:off x="1291342" y="556154"/>
            <a:ext cx="1220206" cy="369332"/>
          </a:xfrm>
          <a:prstGeom prst="rect">
            <a:avLst/>
          </a:prstGeom>
          <a:noFill/>
        </p:spPr>
        <p:txBody>
          <a:bodyPr wrap="none" rtlCol="0">
            <a:spAutoFit/>
          </a:bodyPr>
          <a:lstStyle/>
          <a:p>
            <a:r>
              <a:rPr lang="fa-IR" dirty="0" smtClean="0">
                <a:solidFill>
                  <a:srgbClr val="FFFF66"/>
                </a:solidFill>
                <a:latin typeface="Andalus" panose="02020603050405020304" pitchFamily="18" charset="-78"/>
                <a:cs typeface="Andalus" panose="02020603050405020304" pitchFamily="18" charset="-78"/>
              </a:rPr>
              <a:t>تحصیل السعادة</a:t>
            </a:r>
            <a:endParaRPr lang="en-US" dirty="0">
              <a:solidFill>
                <a:srgbClr val="FFFF66"/>
              </a:solidFill>
              <a:latin typeface="Andalus" panose="02020603050405020304" pitchFamily="18" charset="-78"/>
              <a:cs typeface="Andalus" panose="02020603050405020304" pitchFamily="18" charset="-78"/>
            </a:endParaRPr>
          </a:p>
        </p:txBody>
      </p:sp>
      <p:sp>
        <p:nvSpPr>
          <p:cNvPr id="72" name="TextBox 71"/>
          <p:cNvSpPr txBox="1"/>
          <p:nvPr/>
        </p:nvSpPr>
        <p:spPr>
          <a:xfrm rot="16042298">
            <a:off x="-471951" y="595348"/>
            <a:ext cx="1210588" cy="369332"/>
          </a:xfrm>
          <a:prstGeom prst="rect">
            <a:avLst/>
          </a:prstGeom>
          <a:noFill/>
        </p:spPr>
        <p:txBody>
          <a:bodyPr wrap="none" rtlCol="0">
            <a:spAutoFit/>
          </a:bodyPr>
          <a:lstStyle/>
          <a:p>
            <a:r>
              <a:rPr lang="fa-IR" dirty="0" smtClean="0">
                <a:solidFill>
                  <a:srgbClr val="FFFF66"/>
                </a:solidFill>
                <a:latin typeface="Andalus" panose="02020603050405020304" pitchFamily="18" charset="-78"/>
                <a:cs typeface="Andalus" panose="02020603050405020304" pitchFamily="18" charset="-78"/>
              </a:rPr>
              <a:t>فصوص الحکمة</a:t>
            </a:r>
            <a:endParaRPr lang="en-US" dirty="0">
              <a:solidFill>
                <a:srgbClr val="FFFF66"/>
              </a:solidFill>
              <a:latin typeface="Andalus" panose="02020603050405020304" pitchFamily="18" charset="-78"/>
              <a:cs typeface="Andalus" panose="02020603050405020304" pitchFamily="18" charset="-78"/>
            </a:endParaRPr>
          </a:p>
        </p:txBody>
      </p:sp>
      <p:sp>
        <p:nvSpPr>
          <p:cNvPr id="73" name="TextBox 72"/>
          <p:cNvSpPr txBox="1"/>
          <p:nvPr/>
        </p:nvSpPr>
        <p:spPr>
          <a:xfrm rot="16200000">
            <a:off x="10602530" y="4020484"/>
            <a:ext cx="1443024" cy="369332"/>
          </a:xfrm>
          <a:prstGeom prst="rect">
            <a:avLst/>
          </a:prstGeom>
          <a:noFill/>
        </p:spPr>
        <p:txBody>
          <a:bodyPr wrap="none" rtlCol="0">
            <a:spAutoFit/>
          </a:bodyPr>
          <a:lstStyle/>
          <a:p>
            <a:r>
              <a:rPr lang="fa-IR" dirty="0" smtClean="0">
                <a:solidFill>
                  <a:srgbClr val="FFFF66"/>
                </a:solidFill>
                <a:latin typeface="Andalus" panose="02020603050405020304" pitchFamily="18" charset="-78"/>
                <a:cs typeface="Andalus" panose="02020603050405020304" pitchFamily="18" charset="-78"/>
              </a:rPr>
              <a:t>اثبات وجود القائم</a:t>
            </a:r>
          </a:p>
        </p:txBody>
      </p:sp>
      <p:sp>
        <p:nvSpPr>
          <p:cNvPr id="74" name="TextBox 73"/>
          <p:cNvSpPr txBox="1"/>
          <p:nvPr/>
        </p:nvSpPr>
        <p:spPr>
          <a:xfrm rot="16200000">
            <a:off x="11464052" y="4017558"/>
            <a:ext cx="1255472" cy="369332"/>
          </a:xfrm>
          <a:prstGeom prst="rect">
            <a:avLst/>
          </a:prstGeom>
          <a:noFill/>
        </p:spPr>
        <p:txBody>
          <a:bodyPr wrap="none" rtlCol="0">
            <a:spAutoFit/>
          </a:bodyPr>
          <a:lstStyle/>
          <a:p>
            <a:r>
              <a:rPr lang="fa-IR" dirty="0" smtClean="0">
                <a:solidFill>
                  <a:srgbClr val="FFFF00"/>
                </a:solidFill>
                <a:latin typeface="Andalus" panose="02020603050405020304" pitchFamily="18" charset="-78"/>
                <a:cs typeface="Andalus" panose="02020603050405020304" pitchFamily="18" charset="-78"/>
              </a:rPr>
              <a:t>الوجود الذهنی</a:t>
            </a:r>
            <a:endParaRPr lang="en-US" dirty="0">
              <a:solidFill>
                <a:srgbClr val="FFFF00"/>
              </a:solidFill>
              <a:latin typeface="Andalus" panose="02020603050405020304" pitchFamily="18" charset="-78"/>
              <a:cs typeface="Andalus" panose="02020603050405020304" pitchFamily="18" charset="-78"/>
            </a:endParaRPr>
          </a:p>
        </p:txBody>
      </p:sp>
      <p:sp>
        <p:nvSpPr>
          <p:cNvPr id="75" name="TextBox 74"/>
          <p:cNvSpPr txBox="1"/>
          <p:nvPr/>
        </p:nvSpPr>
        <p:spPr>
          <a:xfrm rot="16200000">
            <a:off x="11121923" y="3980839"/>
            <a:ext cx="1372492" cy="461665"/>
          </a:xfrm>
          <a:prstGeom prst="rect">
            <a:avLst/>
          </a:prstGeom>
          <a:noFill/>
        </p:spPr>
        <p:txBody>
          <a:bodyPr wrap="none" rtlCol="0">
            <a:spAutoFit/>
          </a:bodyPr>
          <a:lstStyle/>
          <a:p>
            <a:r>
              <a:rPr lang="fa-IR" sz="2400" dirty="0" smtClean="0">
                <a:solidFill>
                  <a:srgbClr val="600000"/>
                </a:solidFill>
                <a:latin typeface="Andalus" panose="02020603050405020304" pitchFamily="18" charset="-78"/>
                <a:cs typeface="Andalus" panose="02020603050405020304" pitchFamily="18" charset="-78"/>
              </a:rPr>
              <a:t>وحدت وجود</a:t>
            </a:r>
            <a:endParaRPr lang="en-US" sz="2400" dirty="0">
              <a:solidFill>
                <a:srgbClr val="600000"/>
              </a:solidFill>
              <a:latin typeface="Andalus" panose="02020603050405020304" pitchFamily="18" charset="-78"/>
              <a:cs typeface="Andalus" panose="02020603050405020304" pitchFamily="18" charset="-78"/>
            </a:endParaRPr>
          </a:p>
        </p:txBody>
      </p:sp>
      <p:sp>
        <p:nvSpPr>
          <p:cNvPr id="76" name="TextBox 75"/>
          <p:cNvSpPr txBox="1"/>
          <p:nvPr/>
        </p:nvSpPr>
        <p:spPr>
          <a:xfrm rot="16200000">
            <a:off x="10882445" y="4019792"/>
            <a:ext cx="1358064" cy="369332"/>
          </a:xfrm>
          <a:prstGeom prst="rect">
            <a:avLst/>
          </a:prstGeom>
          <a:noFill/>
        </p:spPr>
        <p:txBody>
          <a:bodyPr wrap="none" rtlCol="0">
            <a:spAutoFit/>
          </a:bodyPr>
          <a:lstStyle/>
          <a:p>
            <a:r>
              <a:rPr lang="fa-IR" dirty="0" smtClean="0">
                <a:solidFill>
                  <a:srgbClr val="333300"/>
                </a:solidFill>
                <a:latin typeface="Andalus" panose="02020603050405020304" pitchFamily="18" charset="-78"/>
                <a:cs typeface="Andalus" panose="02020603050405020304" pitchFamily="18" charset="-78"/>
              </a:rPr>
              <a:t>وجوب شکر منعم</a:t>
            </a:r>
            <a:endParaRPr lang="en-US" dirty="0">
              <a:solidFill>
                <a:srgbClr val="3333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9861519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20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225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25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2000"/>
                                        <p:tgtEl>
                                          <p:spTgt spid="1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2250"/>
                                        <p:tgtEl>
                                          <p:spTgt spid="5"/>
                                        </p:tgtEl>
                                      </p:cBhvr>
                                    </p:animEffect>
                                  </p:childTnLst>
                                </p:cTn>
                              </p:par>
                              <p:par>
                                <p:cTn id="23" presetID="2" presetClass="entr" presetSubtype="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4000" fill="hold"/>
                                        <p:tgtEl>
                                          <p:spTgt spid="13"/>
                                        </p:tgtEl>
                                        <p:attrNameLst>
                                          <p:attrName>ppt_x</p:attrName>
                                        </p:attrNameLst>
                                      </p:cBhvr>
                                      <p:tavLst>
                                        <p:tav tm="0">
                                          <p:val>
                                            <p:strVal val="1+#ppt_w/2"/>
                                          </p:val>
                                        </p:tav>
                                        <p:tav tm="100000">
                                          <p:val>
                                            <p:strVal val="#ppt_x"/>
                                          </p:val>
                                        </p:tav>
                                      </p:tavLst>
                                    </p:anim>
                                    <p:anim calcmode="lin" valueType="num">
                                      <p:cBhvr additive="base">
                                        <p:cTn id="26" dur="40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4250" fill="hold"/>
                                        <p:tgtEl>
                                          <p:spTgt spid="3"/>
                                        </p:tgtEl>
                                        <p:attrNameLst>
                                          <p:attrName>ppt_x</p:attrName>
                                        </p:attrNameLst>
                                      </p:cBhvr>
                                      <p:tavLst>
                                        <p:tav tm="0">
                                          <p:val>
                                            <p:strVal val="1+#ppt_w/2"/>
                                          </p:val>
                                        </p:tav>
                                        <p:tav tm="100000">
                                          <p:val>
                                            <p:strVal val="#ppt_x"/>
                                          </p:val>
                                        </p:tav>
                                      </p:tavLst>
                                    </p:anim>
                                    <p:anim calcmode="lin" valueType="num">
                                      <p:cBhvr additive="base">
                                        <p:cTn id="30" dur="425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4000" fill="hold"/>
                                        <p:tgtEl>
                                          <p:spTgt spid="21"/>
                                        </p:tgtEl>
                                        <p:attrNameLst>
                                          <p:attrName>ppt_x</p:attrName>
                                        </p:attrNameLst>
                                      </p:cBhvr>
                                      <p:tavLst>
                                        <p:tav tm="0">
                                          <p:val>
                                            <p:strVal val="#ppt_x"/>
                                          </p:val>
                                        </p:tav>
                                        <p:tav tm="100000">
                                          <p:val>
                                            <p:strVal val="#ppt_x"/>
                                          </p:val>
                                        </p:tav>
                                      </p:tavLst>
                                    </p:anim>
                                    <p:anim calcmode="lin" valueType="num">
                                      <p:cBhvr additive="base">
                                        <p:cTn id="34" dur="4000" fill="hold"/>
                                        <p:tgtEl>
                                          <p:spTgt spid="21"/>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4250" fill="hold"/>
                                        <p:tgtEl>
                                          <p:spTgt spid="9"/>
                                        </p:tgtEl>
                                        <p:attrNameLst>
                                          <p:attrName>ppt_x</p:attrName>
                                        </p:attrNameLst>
                                      </p:cBhvr>
                                      <p:tavLst>
                                        <p:tav tm="0">
                                          <p:val>
                                            <p:strVal val="#ppt_x"/>
                                          </p:val>
                                        </p:tav>
                                        <p:tav tm="100000">
                                          <p:val>
                                            <p:strVal val="#ppt_x"/>
                                          </p:val>
                                        </p:tav>
                                      </p:tavLst>
                                    </p:anim>
                                    <p:anim calcmode="lin" valueType="num">
                                      <p:cBhvr additive="base">
                                        <p:cTn id="38" dur="4250" fill="hold"/>
                                        <p:tgtEl>
                                          <p:spTgt spid="9"/>
                                        </p:tgtEl>
                                        <p:attrNameLst>
                                          <p:attrName>ppt_y</p:attrName>
                                        </p:attrNameLst>
                                      </p:cBhvr>
                                      <p:tavLst>
                                        <p:tav tm="0">
                                          <p:val>
                                            <p:strVal val="0-#ppt_h/2"/>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4000" fill="hold"/>
                                        <p:tgtEl>
                                          <p:spTgt spid="20"/>
                                        </p:tgtEl>
                                        <p:attrNameLst>
                                          <p:attrName>ppt_x</p:attrName>
                                        </p:attrNameLst>
                                      </p:cBhvr>
                                      <p:tavLst>
                                        <p:tav tm="0">
                                          <p:val>
                                            <p:strVal val="0-#ppt_w/2"/>
                                          </p:val>
                                        </p:tav>
                                        <p:tav tm="100000">
                                          <p:val>
                                            <p:strVal val="#ppt_x"/>
                                          </p:val>
                                        </p:tav>
                                      </p:tavLst>
                                    </p:anim>
                                    <p:anim calcmode="lin" valueType="num">
                                      <p:cBhvr additive="base">
                                        <p:cTn id="42" dur="40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4250" fill="hold"/>
                                        <p:tgtEl>
                                          <p:spTgt spid="12"/>
                                        </p:tgtEl>
                                        <p:attrNameLst>
                                          <p:attrName>ppt_x</p:attrName>
                                        </p:attrNameLst>
                                      </p:cBhvr>
                                      <p:tavLst>
                                        <p:tav tm="0">
                                          <p:val>
                                            <p:strVal val="0-#ppt_w/2"/>
                                          </p:val>
                                        </p:tav>
                                        <p:tav tm="100000">
                                          <p:val>
                                            <p:strVal val="#ppt_x"/>
                                          </p:val>
                                        </p:tav>
                                      </p:tavLst>
                                    </p:anim>
                                    <p:anim calcmode="lin" valueType="num">
                                      <p:cBhvr additive="base">
                                        <p:cTn id="46" dur="4250" fill="hold"/>
                                        <p:tgtEl>
                                          <p:spTgt spid="12"/>
                                        </p:tgtEl>
                                        <p:attrNameLst>
                                          <p:attrName>ppt_y</p:attrName>
                                        </p:attrNameLst>
                                      </p:cBhvr>
                                      <p:tavLst>
                                        <p:tav tm="0">
                                          <p:val>
                                            <p:strVal val="#ppt_y"/>
                                          </p:val>
                                        </p:tav>
                                        <p:tav tm="100000">
                                          <p:val>
                                            <p:strVal val="#ppt_y"/>
                                          </p:val>
                                        </p:tav>
                                      </p:tavLst>
                                    </p:anim>
                                  </p:childTnLst>
                                </p:cTn>
                              </p:par>
                              <p:par>
                                <p:cTn id="47" presetID="26"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740">
                                          <p:stCondLst>
                                            <p:cond delay="0"/>
                                          </p:stCondLst>
                                        </p:cTn>
                                        <p:tgtEl>
                                          <p:spTgt spid="18"/>
                                        </p:tgtEl>
                                      </p:cBhvr>
                                    </p:animEffect>
                                    <p:anim calcmode="lin" valueType="num">
                                      <p:cBhvr>
                                        <p:cTn id="50" dur="546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1" dur="199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2" dur="1992" tmFilter="0, 0; 0.125,0.2665; 0.25,0.4; 0.375,0.465; 0.5,0.5;  0.625,0.535; 0.75,0.6; 0.875,0.7335; 1,1">
                                          <p:stCondLst>
                                            <p:cond delay="1992"/>
                                          </p:stCondLst>
                                        </p:cTn>
                                        <p:tgtEl>
                                          <p:spTgt spid="18"/>
                                        </p:tgtEl>
                                        <p:attrNameLst>
                                          <p:attrName>ppt_y</p:attrName>
                                        </p:attrNameLst>
                                      </p:cBhvr>
                                      <p:tavLst>
                                        <p:tav tm="0" fmla="#ppt_y-sin(pi*$)/9">
                                          <p:val>
                                            <p:fltVal val="0"/>
                                          </p:val>
                                        </p:tav>
                                        <p:tav tm="100000">
                                          <p:val>
                                            <p:fltVal val="1"/>
                                          </p:val>
                                        </p:tav>
                                      </p:tavLst>
                                    </p:anim>
                                    <p:anim calcmode="lin" valueType="num">
                                      <p:cBhvr>
                                        <p:cTn id="53" dur="996" tmFilter="0, 0; 0.125,0.2665; 0.25,0.4; 0.375,0.465; 0.5,0.5;  0.625,0.535; 0.75,0.6; 0.875,0.7335; 1,1">
                                          <p:stCondLst>
                                            <p:cond delay="3972"/>
                                          </p:stCondLst>
                                        </p:cTn>
                                        <p:tgtEl>
                                          <p:spTgt spid="18"/>
                                        </p:tgtEl>
                                        <p:attrNameLst>
                                          <p:attrName>ppt_y</p:attrName>
                                        </p:attrNameLst>
                                      </p:cBhvr>
                                      <p:tavLst>
                                        <p:tav tm="0" fmla="#ppt_y-sin(pi*$)/27">
                                          <p:val>
                                            <p:fltVal val="0"/>
                                          </p:val>
                                        </p:tav>
                                        <p:tav tm="100000">
                                          <p:val>
                                            <p:fltVal val="1"/>
                                          </p:val>
                                        </p:tav>
                                      </p:tavLst>
                                    </p:anim>
                                    <p:anim calcmode="lin" valueType="num">
                                      <p:cBhvr>
                                        <p:cTn id="54" dur="492" tmFilter="0, 0; 0.125,0.2665; 0.25,0.4; 0.375,0.465; 0.5,0.5;  0.625,0.535; 0.75,0.6; 0.875,0.7335; 1,1">
                                          <p:stCondLst>
                                            <p:cond delay="4968"/>
                                          </p:stCondLst>
                                        </p:cTn>
                                        <p:tgtEl>
                                          <p:spTgt spid="18"/>
                                        </p:tgtEl>
                                        <p:attrNameLst>
                                          <p:attrName>ppt_y</p:attrName>
                                        </p:attrNameLst>
                                      </p:cBhvr>
                                      <p:tavLst>
                                        <p:tav tm="0" fmla="#ppt_y-sin(pi*$)/81">
                                          <p:val>
                                            <p:fltVal val="0"/>
                                          </p:val>
                                        </p:tav>
                                        <p:tav tm="100000">
                                          <p:val>
                                            <p:fltVal val="1"/>
                                          </p:val>
                                        </p:tav>
                                      </p:tavLst>
                                    </p:anim>
                                    <p:animScale>
                                      <p:cBhvr>
                                        <p:cTn id="55" dur="78">
                                          <p:stCondLst>
                                            <p:cond delay="1950"/>
                                          </p:stCondLst>
                                        </p:cTn>
                                        <p:tgtEl>
                                          <p:spTgt spid="18"/>
                                        </p:tgtEl>
                                      </p:cBhvr>
                                      <p:to x="100000" y="60000"/>
                                    </p:animScale>
                                    <p:animScale>
                                      <p:cBhvr>
                                        <p:cTn id="56" dur="498" decel="50000">
                                          <p:stCondLst>
                                            <p:cond delay="2028"/>
                                          </p:stCondLst>
                                        </p:cTn>
                                        <p:tgtEl>
                                          <p:spTgt spid="18"/>
                                        </p:tgtEl>
                                      </p:cBhvr>
                                      <p:to x="100000" y="100000"/>
                                    </p:animScale>
                                    <p:animScale>
                                      <p:cBhvr>
                                        <p:cTn id="57" dur="78">
                                          <p:stCondLst>
                                            <p:cond delay="3936"/>
                                          </p:stCondLst>
                                        </p:cTn>
                                        <p:tgtEl>
                                          <p:spTgt spid="18"/>
                                        </p:tgtEl>
                                      </p:cBhvr>
                                      <p:to x="100000" y="80000"/>
                                    </p:animScale>
                                    <p:animScale>
                                      <p:cBhvr>
                                        <p:cTn id="58" dur="498" decel="50000">
                                          <p:stCondLst>
                                            <p:cond delay="4014"/>
                                          </p:stCondLst>
                                        </p:cTn>
                                        <p:tgtEl>
                                          <p:spTgt spid="18"/>
                                        </p:tgtEl>
                                      </p:cBhvr>
                                      <p:to x="100000" y="100000"/>
                                    </p:animScale>
                                    <p:animScale>
                                      <p:cBhvr>
                                        <p:cTn id="59" dur="78">
                                          <p:stCondLst>
                                            <p:cond delay="4926"/>
                                          </p:stCondLst>
                                        </p:cTn>
                                        <p:tgtEl>
                                          <p:spTgt spid="18"/>
                                        </p:tgtEl>
                                      </p:cBhvr>
                                      <p:to x="100000" y="90000"/>
                                    </p:animScale>
                                    <p:animScale>
                                      <p:cBhvr>
                                        <p:cTn id="60" dur="498" decel="50000">
                                          <p:stCondLst>
                                            <p:cond delay="5004"/>
                                          </p:stCondLst>
                                        </p:cTn>
                                        <p:tgtEl>
                                          <p:spTgt spid="18"/>
                                        </p:tgtEl>
                                      </p:cBhvr>
                                      <p:to x="100000" y="100000"/>
                                    </p:animScale>
                                    <p:animScale>
                                      <p:cBhvr>
                                        <p:cTn id="61" dur="78">
                                          <p:stCondLst>
                                            <p:cond delay="5424"/>
                                          </p:stCondLst>
                                        </p:cTn>
                                        <p:tgtEl>
                                          <p:spTgt spid="18"/>
                                        </p:tgtEl>
                                      </p:cBhvr>
                                      <p:to x="100000" y="95000"/>
                                    </p:animScale>
                                    <p:animScale>
                                      <p:cBhvr>
                                        <p:cTn id="62" dur="498" decel="50000">
                                          <p:stCondLst>
                                            <p:cond delay="5502"/>
                                          </p:stCondLst>
                                        </p:cTn>
                                        <p:tgtEl>
                                          <p:spTgt spid="18"/>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1740">
                                          <p:stCondLst>
                                            <p:cond delay="0"/>
                                          </p:stCondLst>
                                        </p:cTn>
                                        <p:tgtEl>
                                          <p:spTgt spid="25"/>
                                        </p:tgtEl>
                                      </p:cBhvr>
                                    </p:animEffect>
                                    <p:anim calcmode="lin" valueType="num">
                                      <p:cBhvr>
                                        <p:cTn id="66" dur="5466"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7" dur="199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8" dur="1992" tmFilter="0, 0; 0.125,0.2665; 0.25,0.4; 0.375,0.465; 0.5,0.5;  0.625,0.535; 0.75,0.6; 0.875,0.7335; 1,1">
                                          <p:stCondLst>
                                            <p:cond delay="1992"/>
                                          </p:stCondLst>
                                        </p:cTn>
                                        <p:tgtEl>
                                          <p:spTgt spid="25"/>
                                        </p:tgtEl>
                                        <p:attrNameLst>
                                          <p:attrName>ppt_y</p:attrName>
                                        </p:attrNameLst>
                                      </p:cBhvr>
                                      <p:tavLst>
                                        <p:tav tm="0" fmla="#ppt_y-sin(pi*$)/9">
                                          <p:val>
                                            <p:fltVal val="0"/>
                                          </p:val>
                                        </p:tav>
                                        <p:tav tm="100000">
                                          <p:val>
                                            <p:fltVal val="1"/>
                                          </p:val>
                                        </p:tav>
                                      </p:tavLst>
                                    </p:anim>
                                    <p:anim calcmode="lin" valueType="num">
                                      <p:cBhvr>
                                        <p:cTn id="69" dur="996" tmFilter="0, 0; 0.125,0.2665; 0.25,0.4; 0.375,0.465; 0.5,0.5;  0.625,0.535; 0.75,0.6; 0.875,0.7335; 1,1">
                                          <p:stCondLst>
                                            <p:cond delay="3972"/>
                                          </p:stCondLst>
                                        </p:cTn>
                                        <p:tgtEl>
                                          <p:spTgt spid="25"/>
                                        </p:tgtEl>
                                        <p:attrNameLst>
                                          <p:attrName>ppt_y</p:attrName>
                                        </p:attrNameLst>
                                      </p:cBhvr>
                                      <p:tavLst>
                                        <p:tav tm="0" fmla="#ppt_y-sin(pi*$)/27">
                                          <p:val>
                                            <p:fltVal val="0"/>
                                          </p:val>
                                        </p:tav>
                                        <p:tav tm="100000">
                                          <p:val>
                                            <p:fltVal val="1"/>
                                          </p:val>
                                        </p:tav>
                                      </p:tavLst>
                                    </p:anim>
                                    <p:anim calcmode="lin" valueType="num">
                                      <p:cBhvr>
                                        <p:cTn id="70" dur="492" tmFilter="0, 0; 0.125,0.2665; 0.25,0.4; 0.375,0.465; 0.5,0.5;  0.625,0.535; 0.75,0.6; 0.875,0.7335; 1,1">
                                          <p:stCondLst>
                                            <p:cond delay="4968"/>
                                          </p:stCondLst>
                                        </p:cTn>
                                        <p:tgtEl>
                                          <p:spTgt spid="25"/>
                                        </p:tgtEl>
                                        <p:attrNameLst>
                                          <p:attrName>ppt_y</p:attrName>
                                        </p:attrNameLst>
                                      </p:cBhvr>
                                      <p:tavLst>
                                        <p:tav tm="0" fmla="#ppt_y-sin(pi*$)/81">
                                          <p:val>
                                            <p:fltVal val="0"/>
                                          </p:val>
                                        </p:tav>
                                        <p:tav tm="100000">
                                          <p:val>
                                            <p:fltVal val="1"/>
                                          </p:val>
                                        </p:tav>
                                      </p:tavLst>
                                    </p:anim>
                                    <p:animScale>
                                      <p:cBhvr>
                                        <p:cTn id="71" dur="78">
                                          <p:stCondLst>
                                            <p:cond delay="1950"/>
                                          </p:stCondLst>
                                        </p:cTn>
                                        <p:tgtEl>
                                          <p:spTgt spid="25"/>
                                        </p:tgtEl>
                                      </p:cBhvr>
                                      <p:to x="100000" y="60000"/>
                                    </p:animScale>
                                    <p:animScale>
                                      <p:cBhvr>
                                        <p:cTn id="72" dur="498" decel="50000">
                                          <p:stCondLst>
                                            <p:cond delay="2028"/>
                                          </p:stCondLst>
                                        </p:cTn>
                                        <p:tgtEl>
                                          <p:spTgt spid="25"/>
                                        </p:tgtEl>
                                      </p:cBhvr>
                                      <p:to x="100000" y="100000"/>
                                    </p:animScale>
                                    <p:animScale>
                                      <p:cBhvr>
                                        <p:cTn id="73" dur="78">
                                          <p:stCondLst>
                                            <p:cond delay="3936"/>
                                          </p:stCondLst>
                                        </p:cTn>
                                        <p:tgtEl>
                                          <p:spTgt spid="25"/>
                                        </p:tgtEl>
                                      </p:cBhvr>
                                      <p:to x="100000" y="80000"/>
                                    </p:animScale>
                                    <p:animScale>
                                      <p:cBhvr>
                                        <p:cTn id="74" dur="498" decel="50000">
                                          <p:stCondLst>
                                            <p:cond delay="4014"/>
                                          </p:stCondLst>
                                        </p:cTn>
                                        <p:tgtEl>
                                          <p:spTgt spid="25"/>
                                        </p:tgtEl>
                                      </p:cBhvr>
                                      <p:to x="100000" y="100000"/>
                                    </p:animScale>
                                    <p:animScale>
                                      <p:cBhvr>
                                        <p:cTn id="75" dur="78">
                                          <p:stCondLst>
                                            <p:cond delay="4926"/>
                                          </p:stCondLst>
                                        </p:cTn>
                                        <p:tgtEl>
                                          <p:spTgt spid="25"/>
                                        </p:tgtEl>
                                      </p:cBhvr>
                                      <p:to x="100000" y="90000"/>
                                    </p:animScale>
                                    <p:animScale>
                                      <p:cBhvr>
                                        <p:cTn id="76" dur="498" decel="50000">
                                          <p:stCondLst>
                                            <p:cond delay="5004"/>
                                          </p:stCondLst>
                                        </p:cTn>
                                        <p:tgtEl>
                                          <p:spTgt spid="25"/>
                                        </p:tgtEl>
                                      </p:cBhvr>
                                      <p:to x="100000" y="100000"/>
                                    </p:animScale>
                                    <p:animScale>
                                      <p:cBhvr>
                                        <p:cTn id="77" dur="78">
                                          <p:stCondLst>
                                            <p:cond delay="5424"/>
                                          </p:stCondLst>
                                        </p:cTn>
                                        <p:tgtEl>
                                          <p:spTgt spid="25"/>
                                        </p:tgtEl>
                                      </p:cBhvr>
                                      <p:to x="100000" y="95000"/>
                                    </p:animScale>
                                    <p:animScale>
                                      <p:cBhvr>
                                        <p:cTn id="78" dur="498" decel="50000">
                                          <p:stCondLst>
                                            <p:cond delay="5502"/>
                                          </p:stCondLst>
                                        </p:cTn>
                                        <p:tgtEl>
                                          <p:spTgt spid="25"/>
                                        </p:tgtEl>
                                      </p:cBhvr>
                                      <p:to x="100000" y="100000"/>
                                    </p:animScale>
                                  </p:childTnLst>
                                </p:cTn>
                              </p:par>
                              <p:par>
                                <p:cTn id="79" presetID="45" presetClass="entr" presetSubtype="0" fill="hold"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6000"/>
                                        <p:tgtEl>
                                          <p:spTgt spid="10"/>
                                        </p:tgtEl>
                                      </p:cBhvr>
                                    </p:animEffect>
                                    <p:anim calcmode="lin" valueType="num">
                                      <p:cBhvr>
                                        <p:cTn id="82" dur="6000" fill="hold"/>
                                        <p:tgtEl>
                                          <p:spTgt spid="10"/>
                                        </p:tgtEl>
                                        <p:attrNameLst>
                                          <p:attrName>ppt_w</p:attrName>
                                        </p:attrNameLst>
                                      </p:cBhvr>
                                      <p:tavLst>
                                        <p:tav tm="0" fmla="#ppt_w*sin(2.5*pi*$)">
                                          <p:val>
                                            <p:fltVal val="0"/>
                                          </p:val>
                                        </p:tav>
                                        <p:tav tm="100000">
                                          <p:val>
                                            <p:fltVal val="1"/>
                                          </p:val>
                                        </p:tav>
                                      </p:tavLst>
                                    </p:anim>
                                    <p:anim calcmode="lin" valueType="num">
                                      <p:cBhvr>
                                        <p:cTn id="83" dur="6000" fill="hold"/>
                                        <p:tgtEl>
                                          <p:spTgt spid="10"/>
                                        </p:tgtEl>
                                        <p:attrNameLst>
                                          <p:attrName>ppt_h</p:attrName>
                                        </p:attrNameLst>
                                      </p:cBhvr>
                                      <p:tavLst>
                                        <p:tav tm="0">
                                          <p:val>
                                            <p:strVal val="#ppt_h"/>
                                          </p:val>
                                        </p:tav>
                                        <p:tav tm="100000">
                                          <p:val>
                                            <p:strVal val="#ppt_h"/>
                                          </p:val>
                                        </p:tav>
                                      </p:tavLst>
                                    </p:anim>
                                  </p:childTnLst>
                                </p:cTn>
                              </p:par>
                              <p:par>
                                <p:cTn id="84" presetID="45"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6000"/>
                                        <p:tgtEl>
                                          <p:spTgt spid="27"/>
                                        </p:tgtEl>
                                      </p:cBhvr>
                                    </p:animEffect>
                                    <p:anim calcmode="lin" valueType="num">
                                      <p:cBhvr>
                                        <p:cTn id="87" dur="6000" fill="hold"/>
                                        <p:tgtEl>
                                          <p:spTgt spid="27"/>
                                        </p:tgtEl>
                                        <p:attrNameLst>
                                          <p:attrName>ppt_w</p:attrName>
                                        </p:attrNameLst>
                                      </p:cBhvr>
                                      <p:tavLst>
                                        <p:tav tm="0" fmla="#ppt_w*sin(2.5*pi*$)">
                                          <p:val>
                                            <p:fltVal val="0"/>
                                          </p:val>
                                        </p:tav>
                                        <p:tav tm="100000">
                                          <p:val>
                                            <p:fltVal val="1"/>
                                          </p:val>
                                        </p:tav>
                                      </p:tavLst>
                                    </p:anim>
                                    <p:anim calcmode="lin" valueType="num">
                                      <p:cBhvr>
                                        <p:cTn id="88" dur="6000" fill="hold"/>
                                        <p:tgtEl>
                                          <p:spTgt spid="27"/>
                                        </p:tgtEl>
                                        <p:attrNameLst>
                                          <p:attrName>ppt_h</p:attrName>
                                        </p:attrNameLst>
                                      </p:cBhvr>
                                      <p:tavLst>
                                        <p:tav tm="0">
                                          <p:val>
                                            <p:strVal val="#ppt_h"/>
                                          </p:val>
                                        </p:tav>
                                        <p:tav tm="100000">
                                          <p:val>
                                            <p:strVal val="#ppt_h"/>
                                          </p:val>
                                        </p:tav>
                                      </p:tavLst>
                                    </p:anim>
                                  </p:childTnLst>
                                </p:cTn>
                              </p:par>
                              <p:par>
                                <p:cTn id="89" presetID="21" presetClass="entr" presetSubtype="1"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heel(1)">
                                      <p:cBhvr>
                                        <p:cTn id="91" dur="6000"/>
                                        <p:tgtEl>
                                          <p:spTgt spid="22"/>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wheel(1)">
                                      <p:cBhvr>
                                        <p:cTn id="94" dur="6250"/>
                                        <p:tgtEl>
                                          <p:spTgt spid="26"/>
                                        </p:tgtEl>
                                      </p:cBhvr>
                                    </p:animEffect>
                                  </p:childTnLst>
                                </p:cTn>
                              </p:par>
                              <p:par>
                                <p:cTn id="95" presetID="31" presetClass="entr" presetSubtype="0" fill="hold" nodeType="with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8000" fill="hold"/>
                                        <p:tgtEl>
                                          <p:spTgt spid="14"/>
                                        </p:tgtEl>
                                        <p:attrNameLst>
                                          <p:attrName>ppt_w</p:attrName>
                                        </p:attrNameLst>
                                      </p:cBhvr>
                                      <p:tavLst>
                                        <p:tav tm="0">
                                          <p:val>
                                            <p:fltVal val="0"/>
                                          </p:val>
                                        </p:tav>
                                        <p:tav tm="100000">
                                          <p:val>
                                            <p:strVal val="#ppt_w"/>
                                          </p:val>
                                        </p:tav>
                                      </p:tavLst>
                                    </p:anim>
                                    <p:anim calcmode="lin" valueType="num">
                                      <p:cBhvr>
                                        <p:cTn id="98" dur="8000" fill="hold"/>
                                        <p:tgtEl>
                                          <p:spTgt spid="14"/>
                                        </p:tgtEl>
                                        <p:attrNameLst>
                                          <p:attrName>ppt_h</p:attrName>
                                        </p:attrNameLst>
                                      </p:cBhvr>
                                      <p:tavLst>
                                        <p:tav tm="0">
                                          <p:val>
                                            <p:fltVal val="0"/>
                                          </p:val>
                                        </p:tav>
                                        <p:tav tm="100000">
                                          <p:val>
                                            <p:strVal val="#ppt_h"/>
                                          </p:val>
                                        </p:tav>
                                      </p:tavLst>
                                    </p:anim>
                                    <p:anim calcmode="lin" valueType="num">
                                      <p:cBhvr>
                                        <p:cTn id="99" dur="8000" fill="hold"/>
                                        <p:tgtEl>
                                          <p:spTgt spid="14"/>
                                        </p:tgtEl>
                                        <p:attrNameLst>
                                          <p:attrName>style.rotation</p:attrName>
                                        </p:attrNameLst>
                                      </p:cBhvr>
                                      <p:tavLst>
                                        <p:tav tm="0">
                                          <p:val>
                                            <p:fltVal val="90"/>
                                          </p:val>
                                        </p:tav>
                                        <p:tav tm="100000">
                                          <p:val>
                                            <p:fltVal val="0"/>
                                          </p:val>
                                        </p:tav>
                                      </p:tavLst>
                                    </p:anim>
                                    <p:animEffect transition="in" filter="fade">
                                      <p:cBhvr>
                                        <p:cTn id="100" dur="8000"/>
                                        <p:tgtEl>
                                          <p:spTgt spid="14"/>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p:cTn id="103" dur="8250" fill="hold"/>
                                        <p:tgtEl>
                                          <p:spTgt spid="29"/>
                                        </p:tgtEl>
                                        <p:attrNameLst>
                                          <p:attrName>ppt_w</p:attrName>
                                        </p:attrNameLst>
                                      </p:cBhvr>
                                      <p:tavLst>
                                        <p:tav tm="0">
                                          <p:val>
                                            <p:fltVal val="0"/>
                                          </p:val>
                                        </p:tav>
                                        <p:tav tm="100000">
                                          <p:val>
                                            <p:strVal val="#ppt_w"/>
                                          </p:val>
                                        </p:tav>
                                      </p:tavLst>
                                    </p:anim>
                                    <p:anim calcmode="lin" valueType="num">
                                      <p:cBhvr>
                                        <p:cTn id="104" dur="8250" fill="hold"/>
                                        <p:tgtEl>
                                          <p:spTgt spid="29"/>
                                        </p:tgtEl>
                                        <p:attrNameLst>
                                          <p:attrName>ppt_h</p:attrName>
                                        </p:attrNameLst>
                                      </p:cBhvr>
                                      <p:tavLst>
                                        <p:tav tm="0">
                                          <p:val>
                                            <p:fltVal val="0"/>
                                          </p:val>
                                        </p:tav>
                                        <p:tav tm="100000">
                                          <p:val>
                                            <p:strVal val="#ppt_h"/>
                                          </p:val>
                                        </p:tav>
                                      </p:tavLst>
                                    </p:anim>
                                    <p:anim calcmode="lin" valueType="num">
                                      <p:cBhvr>
                                        <p:cTn id="105" dur="8250" fill="hold"/>
                                        <p:tgtEl>
                                          <p:spTgt spid="29"/>
                                        </p:tgtEl>
                                        <p:attrNameLst>
                                          <p:attrName>style.rotation</p:attrName>
                                        </p:attrNameLst>
                                      </p:cBhvr>
                                      <p:tavLst>
                                        <p:tav tm="0">
                                          <p:val>
                                            <p:fltVal val="90"/>
                                          </p:val>
                                        </p:tav>
                                        <p:tav tm="100000">
                                          <p:val>
                                            <p:fltVal val="0"/>
                                          </p:val>
                                        </p:tav>
                                      </p:tavLst>
                                    </p:anim>
                                    <p:animEffect transition="in" filter="fade">
                                      <p:cBhvr>
                                        <p:cTn id="106" dur="8250"/>
                                        <p:tgtEl>
                                          <p:spTgt spid="29"/>
                                        </p:tgtEl>
                                      </p:cBhvr>
                                    </p:animEffect>
                                  </p:childTnLst>
                                </p:cTn>
                              </p:par>
                              <p:par>
                                <p:cTn id="107" presetID="14" presetClass="entr" presetSubtype="10" fill="hold"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randombar(horizontal)">
                                      <p:cBhvr>
                                        <p:cTn id="109" dur="8000"/>
                                        <p:tgtEl>
                                          <p:spTgt spid="11"/>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randombar(horizontal)">
                                      <p:cBhvr>
                                        <p:cTn id="112" dur="8250"/>
                                        <p:tgtEl>
                                          <p:spTgt spid="28"/>
                                        </p:tgtEl>
                                      </p:cBhvr>
                                    </p:animEffect>
                                  </p:childTnLst>
                                </p:cTn>
                              </p:par>
                              <p:par>
                                <p:cTn id="113" presetID="4" presetClass="entr" presetSubtype="32" fill="hold" nodeType="with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box(out)">
                                      <p:cBhvr>
                                        <p:cTn id="115" dur="8000"/>
                                        <p:tgtEl>
                                          <p:spTgt spid="15"/>
                                        </p:tgtEl>
                                      </p:cBhvr>
                                    </p:animEffect>
                                  </p:childTnLst>
                                </p:cTn>
                              </p:par>
                              <p:par>
                                <p:cTn id="116" presetID="4" presetClass="entr" presetSubtype="32" fill="hold" grpId="0" nodeType="with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box(out)">
                                      <p:cBhvr>
                                        <p:cTn id="118" dur="8250"/>
                                        <p:tgtEl>
                                          <p:spTgt spid="30"/>
                                        </p:tgtEl>
                                      </p:cBhvr>
                                    </p:animEffect>
                                  </p:childTnLst>
                                </p:cTn>
                              </p:par>
                              <p:par>
                                <p:cTn id="119" presetID="14" presetClass="entr" presetSubtype="10" fill="hold" nodeType="with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randombar(horizontal)">
                                      <p:cBhvr>
                                        <p:cTn id="1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3" grpId="0"/>
      <p:bldP spid="9" grpId="0"/>
      <p:bldP spid="12" grpId="0"/>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67" y="102817"/>
            <a:ext cx="4727797" cy="726126"/>
          </a:xfrm>
        </p:spPr>
        <p:txBody>
          <a:bodyPr/>
          <a:lstStyle/>
          <a:p>
            <a:pPr algn="r"/>
            <a:r>
              <a:rPr lang="en-US" dirty="0">
                <a:cs typeface="B Nazanin" panose="00000400000000000000" pitchFamily="2" charset="-78"/>
              </a:rPr>
              <a:t> </a:t>
            </a:r>
            <a:r>
              <a:rPr lang="fa-IR" sz="3200" u="sng" dirty="0" smtClean="0">
                <a:cs typeface="B Nazanin" panose="00000400000000000000" pitchFamily="2" charset="-78"/>
              </a:rPr>
              <a:t>درس اول : نیاز ما به پی جویی دین</a:t>
            </a:r>
            <a:endParaRPr lang="en-US" sz="3200" u="sng" dirty="0">
              <a:cs typeface="B Nazanin" panose="00000400000000000000" pitchFamily="2" charset="-78"/>
            </a:endParaRPr>
          </a:p>
        </p:txBody>
      </p:sp>
      <p:sp>
        <p:nvSpPr>
          <p:cNvPr id="8" name="TextBox 7"/>
          <p:cNvSpPr txBox="1"/>
          <p:nvPr/>
        </p:nvSpPr>
        <p:spPr>
          <a:xfrm>
            <a:off x="4948015" y="894434"/>
            <a:ext cx="7163349" cy="5355312"/>
          </a:xfrm>
          <a:prstGeom prst="rect">
            <a:avLst/>
          </a:prstGeom>
          <a:noFill/>
        </p:spPr>
        <p:txBody>
          <a:bodyPr wrap="square" rtlCol="0">
            <a:spAutoFit/>
          </a:bodyPr>
          <a:lstStyle/>
          <a:p>
            <a:pPr algn="r"/>
            <a:r>
              <a:rPr lang="fa-IR" b="1" dirty="0">
                <a:solidFill>
                  <a:srgbClr val="002060"/>
                </a:solidFill>
                <a:cs typeface="B Nazanin" panose="00000400000000000000" pitchFamily="2" charset="-78"/>
              </a:rPr>
              <a:t>فرض کنید در قطار هستید و هنگامی که از دیدن مناظر لذت می برید ناگاه کودکی با نهایت اضطراب و نگرانی شما را صدا میزند با حالت تعجب به او خیره می شوید و منتظر کلام او هستید که می </a:t>
            </a:r>
            <a:r>
              <a:rPr lang="fa-IR" b="1" dirty="0" smtClean="0">
                <a:solidFill>
                  <a:srgbClr val="002060"/>
                </a:solidFill>
                <a:cs typeface="B Nazanin" panose="00000400000000000000" pitchFamily="2" charset="-78"/>
              </a:rPr>
              <a:t>گوید: </a:t>
            </a:r>
            <a:r>
              <a:rPr lang="fa-IR" b="1" dirty="0">
                <a:solidFill>
                  <a:srgbClr val="002060"/>
                </a:solidFill>
                <a:cs typeface="B Nazanin" panose="00000400000000000000" pitchFamily="2" charset="-78"/>
              </a:rPr>
              <a:t/>
            </a:r>
            <a:br>
              <a:rPr lang="fa-IR" b="1" dirty="0">
                <a:solidFill>
                  <a:srgbClr val="002060"/>
                </a:solidFill>
                <a:cs typeface="B Nazanin" panose="00000400000000000000" pitchFamily="2" charset="-78"/>
              </a:rPr>
            </a:br>
            <a:r>
              <a:rPr lang="fa-IR" b="1" dirty="0">
                <a:solidFill>
                  <a:srgbClr val="002060"/>
                </a:solidFill>
                <a:cs typeface="B Nazanin" panose="00000400000000000000" pitchFamily="2" charset="-78"/>
              </a:rPr>
              <a:t>آقا عجله کنید از قطار پیاده شوید ایستگاه بعد این قطار به واسطه ی انفجار بمبی که داخل آن هست منهدم خواهد شد ، پس وقت را غنیمت بشمارید.</a:t>
            </a:r>
            <a:br>
              <a:rPr lang="fa-IR" b="1" dirty="0">
                <a:solidFill>
                  <a:srgbClr val="002060"/>
                </a:solidFill>
                <a:cs typeface="B Nazanin" panose="00000400000000000000" pitchFamily="2" charset="-78"/>
              </a:rPr>
            </a:br>
            <a:r>
              <a:rPr lang="fa-IR" b="1" dirty="0">
                <a:solidFill>
                  <a:srgbClr val="0070C0"/>
                </a:solidFill>
                <a:cs typeface="B Nazanin" panose="00000400000000000000" pitchFamily="2" charset="-78"/>
              </a:rPr>
              <a:t>شاید شما هم مثل بنده به حرف این کودک بی اهمیت باشید ولی وقتی شخص دیگری به شما همین حرف را میزند احساس خطر بیشتری می کنید و همین طور اشخاص بعدی تا جایی که کل قطار به شما هشدار می دهند.</a:t>
            </a:r>
            <a:br>
              <a:rPr lang="fa-IR" b="1" dirty="0">
                <a:solidFill>
                  <a:srgbClr val="0070C0"/>
                </a:solidFill>
                <a:cs typeface="B Nazanin" panose="00000400000000000000" pitchFamily="2" charset="-78"/>
              </a:rPr>
            </a:br>
            <a:r>
              <a:rPr lang="fa-IR" b="1" dirty="0">
                <a:solidFill>
                  <a:srgbClr val="C00000"/>
                </a:solidFill>
                <a:cs typeface="B Nazanin" panose="00000400000000000000" pitchFamily="2" charset="-78"/>
              </a:rPr>
              <a:t>در این جا شما کمترین کاری که می کنید تحقیق کردن است یعنی حداقل کاری که انسان عاقل در مواجهه با ادعای خطری که مرگ و زندگی او را تهدید می کند ، انجام می دهد ، تحقیق کردن است که مبادا آن خطر منجر به مرگ او شود </a:t>
            </a:r>
            <a:r>
              <a:rPr lang="fa-IR" b="1" dirty="0">
                <a:solidFill>
                  <a:prstClr val="black">
                    <a:lumMod val="85000"/>
                    <a:lumOff val="15000"/>
                  </a:prstClr>
                </a:solidFill>
                <a:cs typeface="B Nazanin" panose="00000400000000000000" pitchFamily="2" charset="-78"/>
              </a:rPr>
              <a:t>.</a:t>
            </a:r>
            <a:br>
              <a:rPr lang="fa-IR" b="1" dirty="0">
                <a:solidFill>
                  <a:prstClr val="black">
                    <a:lumMod val="85000"/>
                    <a:lumOff val="15000"/>
                  </a:prstClr>
                </a:solidFill>
                <a:cs typeface="B Nazanin" panose="00000400000000000000" pitchFamily="2" charset="-78"/>
              </a:rPr>
            </a:br>
            <a:r>
              <a:rPr lang="fa-IR" b="1" dirty="0">
                <a:solidFill>
                  <a:srgbClr val="002060"/>
                </a:solidFill>
                <a:cs typeface="B Nazanin" panose="00000400000000000000" pitchFamily="2" charset="-78"/>
              </a:rPr>
              <a:t>وقطعا شما به مسئول قطار مراجعه کرده و صحت یا بی اساس بودن این ادعا را بررسی می کنید تا جایی که مطمئن شوید خطری شما را تهدید نمی کند.</a:t>
            </a:r>
            <a:br>
              <a:rPr lang="fa-IR" b="1" dirty="0">
                <a:solidFill>
                  <a:srgbClr val="002060"/>
                </a:solidFill>
                <a:cs typeface="B Nazanin" panose="00000400000000000000" pitchFamily="2" charset="-78"/>
              </a:rPr>
            </a:br>
            <a:r>
              <a:rPr lang="fa-IR" b="1" dirty="0">
                <a:solidFill>
                  <a:srgbClr val="0070C0"/>
                </a:solidFill>
                <a:cs typeface="B Nazanin" panose="00000400000000000000" pitchFamily="2" charset="-78"/>
              </a:rPr>
              <a:t>در مثال بیان شده شما به دستور عقل خود عمل کردید و در شرایط مشابه چون احتمال ضرر کلان و غیر قابل جبران مثل ضرر به زندگی مطرح است نیز همین کار را خواهید کرد چرا که عقل به شما دستور می دهد هنگامی که احتمال خطری بزرگ مطرح است باید با تحقیق کردن سایه ی شوم آن خطر را برطرف سازیم چه این که بسیاری بدون تحقیق فورا اقدام می کنند مثلا هنگامی که عده ای از اشخاص ادعا کنند عقربی روی گردن شماست .</a:t>
            </a:r>
            <a:br>
              <a:rPr lang="fa-IR" b="1" dirty="0">
                <a:solidFill>
                  <a:srgbClr val="0070C0"/>
                </a:solidFill>
                <a:cs typeface="B Nazanin" panose="00000400000000000000" pitchFamily="2" charset="-78"/>
              </a:rPr>
            </a:br>
            <a:r>
              <a:rPr lang="fa-IR" b="1" dirty="0">
                <a:solidFill>
                  <a:srgbClr val="C00000"/>
                </a:solidFill>
                <a:cs typeface="B Nazanin" panose="00000400000000000000" pitchFamily="2" charset="-78"/>
              </a:rPr>
              <a:t>شما حتی اگر شک به راستی این گفتار هم داشته باشید باز با احتیاط برخورد خواهید کرد.</a:t>
            </a:r>
            <a:endParaRPr lang="en-US" b="1" dirty="0">
              <a:solidFill>
                <a:srgbClr val="C0000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930" y="1467940"/>
            <a:ext cx="4219085" cy="27721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47826">
            <a:off x="1702715" y="4591362"/>
            <a:ext cx="3065837" cy="20401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260155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anim calcmode="lin" valueType="num">
                                      <p:cBhvr>
                                        <p:cTn id="10" dur="2000" fill="hold"/>
                                        <p:tgtEl>
                                          <p:spTgt spid="9"/>
                                        </p:tgtEl>
                                        <p:attrNameLst>
                                          <p:attrName>ppt_x</p:attrName>
                                        </p:attrNameLst>
                                      </p:cBhvr>
                                      <p:tavLst>
                                        <p:tav tm="0">
                                          <p:val>
                                            <p:fltVal val="0.5"/>
                                          </p:val>
                                        </p:tav>
                                        <p:tav tm="100000">
                                          <p:val>
                                            <p:strVal val="#ppt_x"/>
                                          </p:val>
                                        </p:tav>
                                      </p:tavLst>
                                    </p:anim>
                                    <p:anim calcmode="lin" valueType="num">
                                      <p:cBhvr>
                                        <p:cTn id="11" dur="2000" fill="hold"/>
                                        <p:tgtEl>
                                          <p:spTgt spid="9"/>
                                        </p:tgtEl>
                                        <p:attrNameLst>
                                          <p:attrName>ppt_y</p:attrName>
                                        </p:attrNameLst>
                                      </p:cBhvr>
                                      <p:tavLst>
                                        <p:tav tm="0">
                                          <p:val>
                                            <p:fltVal val="0.5"/>
                                          </p:val>
                                        </p:tav>
                                        <p:tav tm="100000">
                                          <p:val>
                                            <p:strVal val="#ppt_y"/>
                                          </p:val>
                                        </p:tav>
                                      </p:tavLst>
                                    </p:anim>
                                  </p:childTnLst>
                                </p:cTn>
                              </p:par>
                              <p:par>
                                <p:cTn id="12" presetID="45"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par>
                                <p:cTn id="17" presetID="37" presetClass="path" presetSubtype="0" accel="50000" decel="50000" fill="hold" grpId="0" nodeType="withEffect">
                                  <p:stCondLst>
                                    <p:cond delay="0"/>
                                  </p:stCondLst>
                                  <p:childTnLst>
                                    <p:animMotion origin="layout" path="M -0.25 1.85185E-6 L -0.18294 0.04004 C -0.16901 0.04907 -0.14804 0.05393 -0.12604 0.05393 C -0.10104 0.05393 -0.08099 0.04907 -0.06706 0.04004 L -2.08333E-6 1.85185E-6 " pathEditMode="relative" rAng="0" ptsTypes="AAAAA">
                                      <p:cBhvr>
                                        <p:cTn id="18" dur="2000" fill="hold"/>
                                        <p:tgtEl>
                                          <p:spTgt spid="2"/>
                                        </p:tgtEl>
                                        <p:attrNameLst>
                                          <p:attrName>ppt_x</p:attrName>
                                          <p:attrName>ppt_y</p:attrName>
                                        </p:attrNameLst>
                                      </p:cBhvr>
                                      <p:rCtr x="12500" y="2685"/>
                                    </p:animMotion>
                                  </p:childTnLst>
                                </p:cTn>
                              </p:par>
                              <p:par>
                                <p:cTn id="19" presetID="26" presetClass="path" presetSubtype="0" accel="50000" decel="50000" fill="hold" grpId="0" nodeType="withEffect">
                                  <p:stCondLst>
                                    <p:cond delay="0"/>
                                  </p:stCondLst>
                                  <p:childTnLst>
                                    <p:animMotion origin="layout" path="M -0.00065 0.00116 C -0.00065 0.03426 0.0263 0.06111 0.05937 0.06111 C 0.09831 0.06111 0.11237 0.03125 0.11836 0.0132 L 0.12435 -0.01088 C 0.13034 -0.02893 0.14531 -0.05879 0.18932 -0.05879 C 0.21732 -0.05879 0.24935 -0.03194 0.24935 0.00116 C 0.24935 0.03426 0.21732 0.06111 0.18932 0.06111 C 0.14531 0.06111 0.13034 0.03125 0.12435 0.0132 L 0.11836 -0.01088 C 0.11237 -0.02893 0.09831 -0.05879 0.05937 -0.05879 C 0.0263 -0.05879 -0.00065 -0.03194 -0.00065 0.00116 Z " pathEditMode="relative" rAng="0" ptsTypes="AAAAAAAAAAA">
                                      <p:cBhvr>
                                        <p:cTn id="20" dur="3000" fill="hold"/>
                                        <p:tgtEl>
                                          <p:spTgt spid="8"/>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a:xfrm>
            <a:off x="888763" y="0"/>
            <a:ext cx="11303237" cy="4070473"/>
          </a:xfrm>
          <a:prstGeom prst="rect">
            <a:avLst/>
          </a:prstGeom>
        </p:spPr>
        <p:txBody>
          <a:bodyPr wrap="square">
            <a:spAutoFit/>
          </a:bodyPr>
          <a:lstStyle/>
          <a:p>
            <a:pPr algn="r">
              <a:lnSpc>
                <a:spcPct val="107000"/>
              </a:lnSpc>
              <a:spcAft>
                <a:spcPts val="800"/>
              </a:spcAft>
            </a:pPr>
            <a:r>
              <a:rPr lang="ar-SA" b="1" dirty="0">
                <a:solidFill>
                  <a:srgbClr val="002060"/>
                </a:solidFill>
                <a:latin typeface="Calibri" panose="020F0502020204030204" pitchFamily="34" charset="0"/>
                <a:ea typeface="Calibri" panose="020F0502020204030204" pitchFamily="34" charset="0"/>
                <a:cs typeface="B Nazanin" panose="00000400000000000000" pitchFamily="2" charset="-78"/>
              </a:rPr>
              <a:t>خب در تطبیق با مسئله ی خودمان باید بگوییم : عده ای ادعا کردند که بهشت و جهنم جاودانی وجود دارد هرچند ما به این ادعا بی اهمیت </a:t>
            </a:r>
            <a:r>
              <a:rPr lang="ar-SA"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باشیم</a:t>
            </a:r>
            <a:r>
              <a:rPr lang="fa-IR" b="1" dirty="0" smtClean="0">
                <a:solidFill>
                  <a:srgbClr val="002060"/>
                </a:solidFill>
                <a:latin typeface="Calibri" panose="020F0502020204030204" pitchFamily="34" charset="0"/>
                <a:ea typeface="Calibri" panose="020F0502020204030204" pitchFamily="34" charset="0"/>
                <a:cs typeface="Arial" panose="020B0604020202020204" pitchFamily="34" charset="0"/>
              </a:rPr>
              <a:t> </a:t>
            </a:r>
            <a:r>
              <a:rPr lang="ar-SA"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و </a:t>
            </a:r>
            <a:r>
              <a:rPr lang="ar-SA" b="1" dirty="0">
                <a:solidFill>
                  <a:srgbClr val="002060"/>
                </a:solidFill>
                <a:latin typeface="Calibri" panose="020F0502020204030204" pitchFamily="34" charset="0"/>
                <a:ea typeface="Calibri" panose="020F0502020204030204" pitchFamily="34" charset="0"/>
                <a:cs typeface="B Nazanin" panose="00000400000000000000" pitchFamily="2" charset="-78"/>
              </a:rPr>
              <a:t>آن را دروغ بپنداریم باز به عنوان یک احتمال جدی مطرح است که اگر عذاب جاودانی باشد ما ضرر بسیار جدی را متحمل خواهیم </a:t>
            </a:r>
            <a:r>
              <a:rPr lang="ar-SA"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شد</a:t>
            </a:r>
            <a:r>
              <a:rPr lang="fa-IR"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a:t>
            </a:r>
            <a:r>
              <a:rPr lang="en-US"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 </a:t>
            </a:r>
            <a:endParaRPr lang="fa-IR" b="1" dirty="0" smtClean="0">
              <a:solidFill>
                <a:srgbClr val="002060"/>
              </a:solidFill>
              <a:latin typeface="Calibri" panose="020F0502020204030204" pitchFamily="34" charset="0"/>
              <a:ea typeface="Calibri" panose="020F0502020204030204" pitchFamily="34" charset="0"/>
              <a:cs typeface="B Nazanin" panose="00000400000000000000" pitchFamily="2" charset="-78"/>
            </a:endParaRPr>
          </a:p>
          <a:p>
            <a:pPr algn="r">
              <a:lnSpc>
                <a:spcPct val="107000"/>
              </a:lnSpc>
              <a:spcAft>
                <a:spcPts val="800"/>
              </a:spcAft>
            </a:pPr>
            <a:r>
              <a:rPr lang="ar-SA"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اگر </a:t>
            </a:r>
            <a:r>
              <a:rPr lang="ar-SA" b="1" dirty="0">
                <a:solidFill>
                  <a:srgbClr val="002060"/>
                </a:solidFill>
                <a:latin typeface="Calibri" panose="020F0502020204030204" pitchFamily="34" charset="0"/>
                <a:ea typeface="Calibri" panose="020F0502020204030204" pitchFamily="34" charset="0"/>
                <a:cs typeface="B Nazanin" panose="00000400000000000000" pitchFamily="2" charset="-78"/>
              </a:rPr>
              <a:t>بخواهیم این قضیه را به صورت استدلالی بیان کنیم متن ذیل را در نظر می </a:t>
            </a:r>
            <a:r>
              <a:rPr lang="ar-SA"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گیریم</a:t>
            </a:r>
            <a:r>
              <a:rPr lang="fa-IR"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 :</a:t>
            </a:r>
            <a:endParaRPr lang="fa-IR" b="1" dirty="0" smtClean="0">
              <a:solidFill>
                <a:srgbClr val="002060"/>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fa-IR"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     </a:t>
            </a:r>
            <a:r>
              <a:rPr lang="ar-SA"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در </a:t>
            </a:r>
            <a:r>
              <a:rPr lang="ar-SA" b="1" dirty="0">
                <a:solidFill>
                  <a:srgbClr val="002060"/>
                </a:solidFill>
                <a:latin typeface="Calibri" panose="020F0502020204030204" pitchFamily="34" charset="0"/>
                <a:ea typeface="Calibri" panose="020F0502020204030204" pitchFamily="34" charset="0"/>
                <a:cs typeface="B Nazanin" panose="00000400000000000000" pitchFamily="2" charset="-78"/>
              </a:rPr>
              <a:t>ادعای وجود عذاب جاودانی احتمال ضرر کلان و غیر قابل جبران مطرح </a:t>
            </a:r>
            <a:r>
              <a:rPr lang="ar-SA"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است</a:t>
            </a:r>
            <a:r>
              <a:rPr lang="fa-IR"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 .</a:t>
            </a:r>
            <a:endParaRPr lang="en-US" b="1"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fa-IR"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     </a:t>
            </a:r>
            <a:r>
              <a:rPr lang="ar-SA"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هر </a:t>
            </a:r>
            <a:r>
              <a:rPr lang="ar-SA" b="1" dirty="0">
                <a:solidFill>
                  <a:srgbClr val="002060"/>
                </a:solidFill>
                <a:latin typeface="Calibri" panose="020F0502020204030204" pitchFamily="34" charset="0"/>
                <a:ea typeface="Calibri" panose="020F0502020204030204" pitchFamily="34" charset="0"/>
                <a:cs typeface="B Nazanin" panose="00000400000000000000" pitchFamily="2" charset="-78"/>
              </a:rPr>
              <a:t>جا احتمال ضرر کلان و غیر قابل جبران مطرح باشد عقل دستور به الزامی بودن تحقیق می </a:t>
            </a:r>
            <a:r>
              <a:rPr lang="ar-SA"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دهد</a:t>
            </a:r>
            <a:r>
              <a:rPr lang="fa-IR"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 .</a:t>
            </a:r>
            <a:r>
              <a:rPr lang="en-US"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 </a:t>
            </a:r>
            <a:endParaRPr lang="fa-IR" b="1" dirty="0" smtClean="0">
              <a:solidFill>
                <a:srgbClr val="002060"/>
              </a:solidFill>
              <a:latin typeface="Calibri" panose="020F0502020204030204" pitchFamily="34" charset="0"/>
              <a:ea typeface="Calibri" panose="020F0502020204030204" pitchFamily="34" charset="0"/>
              <a:cs typeface="B Nazanin" panose="00000400000000000000" pitchFamily="2" charset="-78"/>
            </a:endParaRPr>
          </a:p>
          <a:p>
            <a:pPr algn="r">
              <a:lnSpc>
                <a:spcPct val="107000"/>
              </a:lnSpc>
              <a:spcAft>
                <a:spcPts val="800"/>
              </a:spcAft>
            </a:pPr>
            <a:r>
              <a:rPr lang="fa-IR" b="1" dirty="0" smtClean="0">
                <a:solidFill>
                  <a:srgbClr val="002060"/>
                </a:solidFill>
                <a:latin typeface="Segoe UI Symbol" panose="020B0502040204020203" pitchFamily="34" charset="0"/>
                <a:ea typeface="Calibri" panose="020F0502020204030204" pitchFamily="34" charset="0"/>
                <a:cs typeface="B Nazanin" panose="00000400000000000000" pitchFamily="2" charset="-78"/>
              </a:rPr>
              <a:t>             </a:t>
            </a:r>
          </a:p>
          <a:p>
            <a:pPr algn="r">
              <a:lnSpc>
                <a:spcPct val="107000"/>
              </a:lnSpc>
              <a:spcAft>
                <a:spcPts val="800"/>
              </a:spcAft>
            </a:pPr>
            <a:r>
              <a:rPr lang="fa-IR" b="1" dirty="0">
                <a:solidFill>
                  <a:srgbClr val="002060"/>
                </a:solidFill>
                <a:latin typeface="Segoe UI Symbol" panose="020B0502040204020203" pitchFamily="34" charset="0"/>
                <a:ea typeface="Calibri" panose="020F0502020204030204" pitchFamily="34" charset="0"/>
                <a:cs typeface="B Nazanin" panose="00000400000000000000" pitchFamily="2" charset="-78"/>
              </a:rPr>
              <a:t> </a:t>
            </a:r>
            <a:r>
              <a:rPr lang="fa-IR" b="1" dirty="0" smtClean="0">
                <a:solidFill>
                  <a:srgbClr val="002060"/>
                </a:solidFill>
                <a:latin typeface="Segoe UI Symbol" panose="020B0502040204020203" pitchFamily="34" charset="0"/>
                <a:ea typeface="Calibri" panose="020F0502020204030204" pitchFamily="34" charset="0"/>
                <a:cs typeface="B Nazanin" panose="00000400000000000000" pitchFamily="2" charset="-78"/>
              </a:rPr>
              <a:t>                 </a:t>
            </a:r>
            <a:r>
              <a:rPr lang="ar-SA"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در </a:t>
            </a:r>
            <a:r>
              <a:rPr lang="ar-SA" b="1" dirty="0">
                <a:solidFill>
                  <a:srgbClr val="002060"/>
                </a:solidFill>
                <a:latin typeface="Calibri" panose="020F0502020204030204" pitchFamily="34" charset="0"/>
                <a:ea typeface="Calibri" panose="020F0502020204030204" pitchFamily="34" charset="0"/>
                <a:cs typeface="B Nazanin" panose="00000400000000000000" pitchFamily="2" charset="-78"/>
              </a:rPr>
              <a:t>ادعای وجود عذاب جاودانی عقل دستور به الزامی بودن تحقیق می </a:t>
            </a:r>
            <a:r>
              <a:rPr lang="ar-SA"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دهد</a:t>
            </a:r>
            <a:r>
              <a:rPr lang="fa-IR"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a:t>
            </a:r>
            <a:endParaRPr lang="fa-IR" b="1" dirty="0">
              <a:solidFill>
                <a:srgbClr val="002060"/>
              </a:solidFill>
              <a:latin typeface="Calibri" panose="020F0502020204030204" pitchFamily="34" charset="0"/>
              <a:ea typeface="Calibri" panose="020F0502020204030204" pitchFamily="34" charset="0"/>
              <a:cs typeface="B Nazanin" panose="00000400000000000000" pitchFamily="2" charset="-78"/>
            </a:endParaRPr>
          </a:p>
          <a:p>
            <a:pPr algn="r">
              <a:lnSpc>
                <a:spcPct val="107000"/>
              </a:lnSpc>
              <a:spcAft>
                <a:spcPts val="800"/>
              </a:spcAft>
            </a:pPr>
            <a:endParaRPr lang="fa-IR" b="1" dirty="0" smtClean="0">
              <a:solidFill>
                <a:srgbClr val="002060"/>
              </a:solidFill>
              <a:latin typeface="Calibri" panose="020F0502020204030204" pitchFamily="34" charset="0"/>
              <a:ea typeface="Calibri" panose="020F0502020204030204" pitchFamily="34" charset="0"/>
              <a:cs typeface="B Nazanin" panose="00000400000000000000" pitchFamily="2" charset="-78"/>
            </a:endParaRPr>
          </a:p>
          <a:p>
            <a:pPr algn="r">
              <a:lnSpc>
                <a:spcPct val="107000"/>
              </a:lnSpc>
              <a:spcAft>
                <a:spcPts val="800"/>
              </a:spcAft>
            </a:pPr>
            <a:r>
              <a:rPr lang="ar-SA" b="1" dirty="0" smtClean="0">
                <a:latin typeface="Calibri" panose="020F0502020204030204" pitchFamily="34" charset="0"/>
                <a:ea typeface="Calibri" panose="020F0502020204030204" pitchFamily="34" charset="0"/>
                <a:cs typeface="B Nazanin" panose="00000400000000000000" pitchFamily="2" charset="-78"/>
              </a:rPr>
              <a:t>پس نتیجه می گیریم که تحقیق راجع به تمام مباحث دینی به نظر عقل ضروری و لازم است چرا که برای فهم ادعای وجود ضرر کلان (احتمال وجود عذاب جهنم ) ابتدا باید راجع به علت آن یعنی خالق جهنم بحث کنیم که هست یانه</a:t>
            </a:r>
            <a:r>
              <a:rPr lang="fa-IR" b="1" dirty="0" smtClean="0">
                <a:latin typeface="Calibri" panose="020F0502020204030204" pitchFamily="34" charset="0"/>
                <a:ea typeface="Calibri" panose="020F0502020204030204" pitchFamily="34" charset="0"/>
                <a:cs typeface="B Nazanin" panose="00000400000000000000" pitchFamily="2" charset="-78"/>
              </a:rPr>
              <a:t> ؟</a:t>
            </a:r>
            <a:r>
              <a:rPr lang="ar-SA" b="1" dirty="0" smtClean="0">
                <a:latin typeface="Calibri" panose="020F0502020204030204" pitchFamily="34" charset="0"/>
                <a:ea typeface="Calibri" panose="020F0502020204030204" pitchFamily="34" charset="0"/>
                <a:cs typeface="B Nazanin" panose="00000400000000000000" pitchFamily="2" charset="-78"/>
              </a:rPr>
              <a:t> چرا که اگر خالقی نباشد خلقی به نام جهنم نیست تا بتواند به</a:t>
            </a:r>
            <a:r>
              <a:rPr lang="fa-IR" b="1" dirty="0">
                <a:latin typeface="Calibri" panose="020F0502020204030204" pitchFamily="34" charset="0"/>
                <a:ea typeface="Calibri" panose="020F0502020204030204" pitchFamily="34" charset="0"/>
                <a:cs typeface="Arial" panose="020B0604020202020204" pitchFamily="34" charset="0"/>
              </a:rPr>
              <a:t> </a:t>
            </a:r>
            <a:r>
              <a:rPr lang="fa-IR" b="1" dirty="0" smtClean="0">
                <a:latin typeface="Calibri" panose="020F0502020204030204" pitchFamily="34" charset="0"/>
                <a:ea typeface="Calibri" panose="020F0502020204030204" pitchFamily="34" charset="0"/>
                <a:cs typeface="B Nazanin" panose="00000400000000000000" pitchFamily="2" charset="-78"/>
              </a:rPr>
              <a:t>ما </a:t>
            </a:r>
            <a:r>
              <a:rPr lang="ar-SA" b="1" dirty="0" smtClean="0">
                <a:latin typeface="Calibri" panose="020F0502020204030204" pitchFamily="34" charset="0"/>
                <a:ea typeface="Calibri" panose="020F0502020204030204" pitchFamily="34" charset="0"/>
                <a:cs typeface="B Nazanin" panose="00000400000000000000" pitchFamily="2" charset="-78"/>
              </a:rPr>
              <a:t>ضرری </a:t>
            </a:r>
            <a:r>
              <a:rPr lang="ar-SA" b="1" dirty="0">
                <a:latin typeface="Calibri" panose="020F0502020204030204" pitchFamily="34" charset="0"/>
                <a:ea typeface="Calibri" panose="020F0502020204030204" pitchFamily="34" charset="0"/>
                <a:cs typeface="B Nazanin" panose="00000400000000000000" pitchFamily="2" charset="-78"/>
              </a:rPr>
              <a:t>برساند واحتمال ضرر آن مطرح باشد و نتیجه ی تمام این مباحث برطرف کردن احتمال آن ضرر جدی خواهد </a:t>
            </a:r>
            <a:r>
              <a:rPr lang="ar-SA" b="1" dirty="0" smtClean="0">
                <a:latin typeface="Calibri" panose="020F0502020204030204" pitchFamily="34" charset="0"/>
                <a:ea typeface="Calibri" panose="020F0502020204030204" pitchFamily="34" charset="0"/>
                <a:cs typeface="B Nazanin" panose="00000400000000000000" pitchFamily="2" charset="-78"/>
              </a:rPr>
              <a:t>ب</a:t>
            </a:r>
            <a:r>
              <a:rPr lang="fa-IR" b="1" dirty="0" smtClean="0">
                <a:latin typeface="Calibri" panose="020F0502020204030204" pitchFamily="34" charset="0"/>
                <a:ea typeface="Calibri" panose="020F0502020204030204" pitchFamily="34" charset="0"/>
                <a:cs typeface="B Nazanin" panose="00000400000000000000" pitchFamily="2" charset="-78"/>
              </a:rPr>
              <a:t>ود.</a:t>
            </a:r>
            <a:endParaRPr lang="en-US" b="1" dirty="0"/>
          </a:p>
        </p:txBody>
      </p:sp>
      <p:sp>
        <p:nvSpPr>
          <p:cNvPr id="6" name="Heptagon 5"/>
          <p:cNvSpPr/>
          <p:nvPr/>
        </p:nvSpPr>
        <p:spPr>
          <a:xfrm>
            <a:off x="11901443" y="1142602"/>
            <a:ext cx="290557" cy="28473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1</a:t>
            </a:r>
            <a:endParaRPr lang="en-US" dirty="0"/>
          </a:p>
        </p:txBody>
      </p:sp>
      <p:sp>
        <p:nvSpPr>
          <p:cNvPr id="7" name="Heptagon 6"/>
          <p:cNvSpPr/>
          <p:nvPr/>
        </p:nvSpPr>
        <p:spPr>
          <a:xfrm>
            <a:off x="11901442" y="1541531"/>
            <a:ext cx="290557" cy="284734"/>
          </a:xfrm>
          <a:prstGeom prst="hep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dirty="0" smtClean="0"/>
              <a:t>2</a:t>
            </a:r>
            <a:endParaRPr lang="en-US" dirty="0"/>
          </a:p>
        </p:txBody>
      </p:sp>
      <p:sp>
        <p:nvSpPr>
          <p:cNvPr id="9" name="Heptagon 8"/>
          <p:cNvSpPr/>
          <p:nvPr/>
        </p:nvSpPr>
        <p:spPr>
          <a:xfrm>
            <a:off x="11291840" y="2142892"/>
            <a:ext cx="743485" cy="596343"/>
          </a:xfrm>
          <a:prstGeom prst="heptag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a-IR" dirty="0" smtClean="0">
                <a:solidFill>
                  <a:schemeClr val="tx1"/>
                </a:solidFill>
                <a:cs typeface="B Nazanin" panose="00000400000000000000" pitchFamily="2" charset="-78"/>
              </a:rPr>
              <a:t>نتیجه</a:t>
            </a:r>
            <a:endParaRPr lang="en-US" dirty="0">
              <a:solidFill>
                <a:schemeClr val="tx1"/>
              </a:solidFill>
              <a:cs typeface="B Nazanin" panose="00000400000000000000" pitchFamily="2" charset="-78"/>
            </a:endParaRPr>
          </a:p>
        </p:txBody>
      </p:sp>
      <p:graphicFrame>
        <p:nvGraphicFramePr>
          <p:cNvPr id="11" name="Table 10"/>
          <p:cNvGraphicFramePr>
            <a:graphicFrameLocks noGrp="1"/>
          </p:cNvGraphicFramePr>
          <p:nvPr>
            <p:extLst>
              <p:ext uri="{D42A27DB-BD31-4B8C-83A1-F6EECF244321}">
                <p14:modId xmlns:p14="http://schemas.microsoft.com/office/powerpoint/2010/main" val="1412730539"/>
              </p:ext>
            </p:extLst>
          </p:nvPr>
        </p:nvGraphicFramePr>
        <p:xfrm>
          <a:off x="1130891" y="4070473"/>
          <a:ext cx="10904434" cy="2711584"/>
        </p:xfrm>
        <a:graphic>
          <a:graphicData uri="http://schemas.openxmlformats.org/drawingml/2006/table">
            <a:tbl>
              <a:tblPr firstRow="1" bandRow="1">
                <a:tableStyleId>{5C22544A-7EE6-4342-B048-85BDC9FD1C3A}</a:tableStyleId>
              </a:tblPr>
              <a:tblGrid>
                <a:gridCol w="4896740"/>
                <a:gridCol w="4783821"/>
                <a:gridCol w="1223873"/>
              </a:tblGrid>
              <a:tr h="517876">
                <a:tc>
                  <a:txBody>
                    <a:bodyPr/>
                    <a:lstStyle/>
                    <a:p>
                      <a:pPr algn="ctr"/>
                      <a:r>
                        <a:rPr lang="fa-IR" u="sng" dirty="0" smtClean="0">
                          <a:cs typeface="B Nazanin" panose="00000400000000000000" pitchFamily="2" charset="-78"/>
                        </a:rPr>
                        <a:t>آخرت</a:t>
                      </a:r>
                      <a:endParaRPr lang="en-US" u="sng" dirty="0">
                        <a:cs typeface="B Nazanin" panose="00000400000000000000" pitchFamily="2" charset="-78"/>
                      </a:endParaRPr>
                    </a:p>
                  </a:txBody>
                  <a:tcPr/>
                </a:tc>
                <a:tc>
                  <a:txBody>
                    <a:bodyPr/>
                    <a:lstStyle/>
                    <a:p>
                      <a:pPr algn="ctr"/>
                      <a:r>
                        <a:rPr lang="fa-IR" u="sng" dirty="0" smtClean="0">
                          <a:cs typeface="B Nazanin" panose="00000400000000000000" pitchFamily="2" charset="-78"/>
                        </a:rPr>
                        <a:t>دنیا </a:t>
                      </a:r>
                      <a:endParaRPr lang="en-US" u="sng" dirty="0">
                        <a:cs typeface="B Nazanin" panose="00000400000000000000" pitchFamily="2" charset="-78"/>
                      </a:endParaRPr>
                    </a:p>
                  </a:txBody>
                  <a:tcPr>
                    <a:lnR w="12700" cap="flat" cmpd="sng" algn="ctr">
                      <a:solidFill>
                        <a:schemeClr val="tx1"/>
                      </a:solidFill>
                      <a:prstDash val="solid"/>
                      <a:round/>
                      <a:headEnd type="none" w="med" len="med"/>
                      <a:tailEnd type="none" w="med" len="med"/>
                    </a:lnR>
                  </a:tcPr>
                </a:tc>
                <a:tc>
                  <a:txBody>
                    <a:bodyPr/>
                    <a:lstStyle/>
                    <a:p>
                      <a:pPr algn="ctr"/>
                      <a:r>
                        <a:rPr lang="fa-IR" u="sng" dirty="0" smtClean="0">
                          <a:cs typeface="B Nazanin" panose="00000400000000000000" pitchFamily="2" charset="-78"/>
                        </a:rPr>
                        <a:t>عنوان</a:t>
                      </a:r>
                      <a:endParaRPr lang="en-US" u="sng" dirty="0">
                        <a:cs typeface="B Nazanin" panose="00000400000000000000" pitchFamily="2" charset="-78"/>
                      </a:endParaRPr>
                    </a:p>
                  </a:txBody>
                  <a:tcPr>
                    <a:lnL w="12700" cap="flat" cmpd="sng" algn="ctr">
                      <a:solidFill>
                        <a:schemeClr val="tx1"/>
                      </a:solidFill>
                      <a:prstDash val="solid"/>
                      <a:round/>
                      <a:headEnd type="none" w="med" len="med"/>
                      <a:tailEnd type="none" w="med" len="med"/>
                    </a:lnL>
                  </a:tcPr>
                </a:tc>
              </a:tr>
              <a:tr h="517876">
                <a:tc>
                  <a:txBody>
                    <a:bodyPr/>
                    <a:lstStyle/>
                    <a:p>
                      <a:pPr algn="r"/>
                      <a:r>
                        <a:rPr lang="fa-IR" dirty="0" smtClean="0">
                          <a:cs typeface="B Nazanin" panose="00000400000000000000" pitchFamily="2" charset="-78"/>
                        </a:rPr>
                        <a:t>زمان بی انتها</a:t>
                      </a:r>
                      <a:endParaRPr lang="en-US" dirty="0">
                        <a:cs typeface="B Nazanin" panose="00000400000000000000" pitchFamily="2" charset="-78"/>
                      </a:endParaRPr>
                    </a:p>
                  </a:txBody>
                  <a:tcPr/>
                </a:tc>
                <a:tc>
                  <a:txBody>
                    <a:bodyPr/>
                    <a:lstStyle/>
                    <a:p>
                      <a:pPr algn="r"/>
                      <a:r>
                        <a:rPr lang="fa-IR" dirty="0" smtClean="0">
                          <a:cs typeface="B Nazanin" panose="00000400000000000000" pitchFamily="2" charset="-78"/>
                        </a:rPr>
                        <a:t>نهایتا 100</a:t>
                      </a:r>
                      <a:r>
                        <a:rPr lang="fa-IR" baseline="0" dirty="0" smtClean="0">
                          <a:cs typeface="B Nazanin" panose="00000400000000000000" pitchFamily="2" charset="-78"/>
                        </a:rPr>
                        <a:t> سال یا حتی 3000 سال</a:t>
                      </a:r>
                      <a:endParaRPr lang="en-US" dirty="0">
                        <a:cs typeface="B Nazanin" panose="00000400000000000000" pitchFamily="2" charset="-78"/>
                      </a:endParaRPr>
                    </a:p>
                  </a:txBody>
                  <a:tcPr>
                    <a:lnR w="12700" cap="flat" cmpd="sng" algn="ctr">
                      <a:solidFill>
                        <a:schemeClr val="tx1"/>
                      </a:solidFill>
                      <a:prstDash val="solid"/>
                      <a:round/>
                      <a:headEnd type="none" w="med" len="med"/>
                      <a:tailEnd type="none" w="med" len="med"/>
                    </a:lnR>
                  </a:tcPr>
                </a:tc>
                <a:tc>
                  <a:txBody>
                    <a:bodyPr/>
                    <a:lstStyle/>
                    <a:p>
                      <a:pPr algn="r"/>
                      <a:r>
                        <a:rPr lang="fa-IR" u="sng" dirty="0" smtClean="0">
                          <a:cs typeface="B Nazanin" panose="00000400000000000000" pitchFamily="2" charset="-78"/>
                        </a:rPr>
                        <a:t>مدت زمان</a:t>
                      </a:r>
                      <a:endParaRPr lang="en-US" u="sng" dirty="0">
                        <a:cs typeface="B Nazanin" panose="00000400000000000000" pitchFamily="2" charset="-78"/>
                      </a:endParaRPr>
                    </a:p>
                  </a:txBody>
                  <a:tcPr>
                    <a:lnL w="12700" cap="flat" cmpd="sng" algn="ctr">
                      <a:solidFill>
                        <a:schemeClr val="tx1"/>
                      </a:solidFill>
                      <a:prstDash val="solid"/>
                      <a:round/>
                      <a:headEnd type="none" w="med" len="med"/>
                      <a:tailEnd type="none" w="med" len="med"/>
                    </a:lnL>
                  </a:tcPr>
                </a:tc>
              </a:tr>
              <a:tr h="517876">
                <a:tc>
                  <a:txBody>
                    <a:bodyPr/>
                    <a:lstStyle/>
                    <a:p>
                      <a:pPr algn="r"/>
                      <a:r>
                        <a:rPr lang="fa-IR" dirty="0" smtClean="0">
                          <a:cs typeface="B Nazanin" panose="00000400000000000000" pitchFamily="2" charset="-78"/>
                        </a:rPr>
                        <a:t>احتمال از دست دادن ابدیت</a:t>
                      </a:r>
                      <a:endParaRPr lang="en-US" dirty="0">
                        <a:cs typeface="B Nazanin" panose="00000400000000000000" pitchFamily="2" charset="-78"/>
                      </a:endParaRPr>
                    </a:p>
                  </a:txBody>
                  <a:tcPr/>
                </a:tc>
                <a:tc>
                  <a:txBody>
                    <a:bodyPr/>
                    <a:lstStyle/>
                    <a:p>
                      <a:pPr algn="r"/>
                      <a:r>
                        <a:rPr lang="fa-IR" dirty="0" smtClean="0">
                          <a:cs typeface="B Nazanin" panose="00000400000000000000" pitchFamily="2" charset="-78"/>
                        </a:rPr>
                        <a:t>احتمال از دست دادن زندگی 100ساله</a:t>
                      </a:r>
                      <a:endParaRPr lang="en-US" dirty="0">
                        <a:cs typeface="B Nazanin" panose="00000400000000000000" pitchFamily="2" charset="-78"/>
                      </a:endParaRPr>
                    </a:p>
                  </a:txBody>
                  <a:tcPr>
                    <a:lnR w="12700" cap="flat" cmpd="sng" algn="ctr">
                      <a:solidFill>
                        <a:schemeClr val="tx1"/>
                      </a:solidFill>
                      <a:prstDash val="solid"/>
                      <a:round/>
                      <a:headEnd type="none" w="med" len="med"/>
                      <a:tailEnd type="none" w="med" len="med"/>
                    </a:lnR>
                  </a:tcPr>
                </a:tc>
                <a:tc>
                  <a:txBody>
                    <a:bodyPr/>
                    <a:lstStyle/>
                    <a:p>
                      <a:pPr algn="r"/>
                      <a:r>
                        <a:rPr lang="fa-IR" u="sng" dirty="0" smtClean="0">
                          <a:cs typeface="B Nazanin" panose="00000400000000000000" pitchFamily="2" charset="-78"/>
                        </a:rPr>
                        <a:t>میزان ضرر</a:t>
                      </a:r>
                      <a:endParaRPr lang="en-US" u="sng" dirty="0">
                        <a:cs typeface="B Nazanin" panose="00000400000000000000" pitchFamily="2" charset="-78"/>
                      </a:endParaRPr>
                    </a:p>
                  </a:txBody>
                  <a:tcPr>
                    <a:lnL w="12700" cap="flat" cmpd="sng" algn="ctr">
                      <a:solidFill>
                        <a:schemeClr val="tx1"/>
                      </a:solidFill>
                      <a:prstDash val="solid"/>
                      <a:round/>
                      <a:headEnd type="none" w="med" len="med"/>
                      <a:tailEnd type="none" w="med" len="med"/>
                    </a:lnL>
                  </a:tcPr>
                </a:tc>
              </a:tr>
              <a:tr h="517876">
                <a:tc>
                  <a:txBody>
                    <a:bodyPr/>
                    <a:lstStyle/>
                    <a:p>
                      <a:pPr algn="r"/>
                      <a:r>
                        <a:rPr lang="fa-IR" dirty="0" smtClean="0">
                          <a:cs typeface="B Nazanin" panose="00000400000000000000" pitchFamily="2" charset="-78"/>
                        </a:rPr>
                        <a:t>درچنین شرایطی ( احتمال ضرر غیر قابل جبران ) دستور</a:t>
                      </a:r>
                      <a:r>
                        <a:rPr lang="fa-IR" baseline="0" dirty="0" smtClean="0">
                          <a:cs typeface="B Nazanin" panose="00000400000000000000" pitchFamily="2" charset="-78"/>
                        </a:rPr>
                        <a:t>به تحقیق</a:t>
                      </a:r>
                      <a:endParaRPr lang="en-US" dirty="0">
                        <a:cs typeface="B Nazanin" panose="00000400000000000000" pitchFamily="2" charset="-78"/>
                      </a:endParaRPr>
                    </a:p>
                  </a:txBody>
                  <a:tcPr/>
                </a:tc>
                <a:tc>
                  <a:txBody>
                    <a:bodyPr/>
                    <a:lstStyle/>
                    <a:p>
                      <a:pPr algn="r"/>
                      <a:r>
                        <a:rPr lang="fa-IR" dirty="0" smtClean="0">
                          <a:cs typeface="B Nazanin" panose="00000400000000000000" pitchFamily="2" charset="-78"/>
                        </a:rPr>
                        <a:t>درچنین شرایطی ( احتمال ضرر غیر قابل جبران ) دستوربه تحقیق</a:t>
                      </a:r>
                    </a:p>
                    <a:p>
                      <a:pPr algn="r"/>
                      <a:endParaRPr lang="en-US" dirty="0">
                        <a:cs typeface="B Nazanin" panose="00000400000000000000" pitchFamily="2" charset="-78"/>
                      </a:endParaRPr>
                    </a:p>
                  </a:txBody>
                  <a:tcPr>
                    <a:lnR w="12700" cap="flat" cmpd="sng" algn="ctr">
                      <a:solidFill>
                        <a:schemeClr val="tx1"/>
                      </a:solidFill>
                      <a:prstDash val="solid"/>
                      <a:round/>
                      <a:headEnd type="none" w="med" len="med"/>
                      <a:tailEnd type="none" w="med" len="med"/>
                    </a:lnR>
                  </a:tcPr>
                </a:tc>
                <a:tc>
                  <a:txBody>
                    <a:bodyPr/>
                    <a:lstStyle/>
                    <a:p>
                      <a:pPr algn="r"/>
                      <a:r>
                        <a:rPr lang="fa-IR" u="sng" dirty="0" smtClean="0">
                          <a:cs typeface="B Nazanin" panose="00000400000000000000" pitchFamily="2" charset="-78"/>
                        </a:rPr>
                        <a:t>دستور</a:t>
                      </a:r>
                      <a:r>
                        <a:rPr lang="fa-IR" u="sng" baseline="0" dirty="0" smtClean="0">
                          <a:cs typeface="B Nazanin" panose="00000400000000000000" pitchFamily="2" charset="-78"/>
                        </a:rPr>
                        <a:t> عقل</a:t>
                      </a:r>
                      <a:endParaRPr lang="en-US" u="sng" dirty="0">
                        <a:cs typeface="B Nazanin" panose="00000400000000000000" pitchFamily="2" charset="-78"/>
                      </a:endParaRPr>
                    </a:p>
                  </a:txBody>
                  <a:tcPr>
                    <a:lnL w="12700" cap="flat" cmpd="sng" algn="ctr">
                      <a:solidFill>
                        <a:schemeClr val="tx1"/>
                      </a:solidFill>
                      <a:prstDash val="solid"/>
                      <a:round/>
                      <a:headEnd type="none" w="med" len="med"/>
                      <a:tailEnd type="none" w="med" len="med"/>
                    </a:lnL>
                  </a:tcPr>
                </a:tc>
              </a:tr>
              <a:tr h="517876">
                <a:tc>
                  <a:txBody>
                    <a:bodyPr/>
                    <a:lstStyle/>
                    <a:p>
                      <a:pPr algn="r"/>
                      <a:r>
                        <a:rPr lang="fa-IR" dirty="0" smtClean="0">
                          <a:cs typeface="B Nazanin" panose="00000400000000000000" pitchFamily="2" charset="-78"/>
                        </a:rPr>
                        <a:t>اگر لذت نامحدودی بود کسب آن لازم اگر نه که هیچ</a:t>
                      </a:r>
                      <a:endParaRPr lang="en-US" dirty="0">
                        <a:cs typeface="B Nazanin" panose="00000400000000000000" pitchFamily="2" charset="-78"/>
                      </a:endParaRPr>
                    </a:p>
                  </a:txBody>
                  <a:tcPr/>
                </a:tc>
                <a:tc>
                  <a:txBody>
                    <a:bodyPr/>
                    <a:lstStyle/>
                    <a:p>
                      <a:pPr algn="r"/>
                      <a:r>
                        <a:rPr lang="fa-IR" dirty="0" smtClean="0">
                          <a:cs typeface="B Nazanin" panose="00000400000000000000" pitchFamily="2" charset="-78"/>
                        </a:rPr>
                        <a:t>اگر</a:t>
                      </a:r>
                      <a:r>
                        <a:rPr lang="fa-IR" baseline="0" dirty="0" smtClean="0">
                          <a:cs typeface="B Nazanin" panose="00000400000000000000" pitchFamily="2" charset="-78"/>
                        </a:rPr>
                        <a:t> قضیه راست بود ، ترجیح فرار بر قرار</a:t>
                      </a:r>
                      <a:endParaRPr lang="en-US" dirty="0">
                        <a:cs typeface="B Nazanin" panose="00000400000000000000" pitchFamily="2" charset="-78"/>
                      </a:endParaRPr>
                    </a:p>
                  </a:txBody>
                  <a:tcPr>
                    <a:lnR w="12700" cap="flat" cmpd="sng" algn="ctr">
                      <a:solidFill>
                        <a:schemeClr val="tx1"/>
                      </a:solidFill>
                      <a:prstDash val="solid"/>
                      <a:round/>
                      <a:headEnd type="none" w="med" len="med"/>
                      <a:tailEnd type="none" w="med" len="med"/>
                    </a:lnR>
                  </a:tcPr>
                </a:tc>
                <a:tc>
                  <a:txBody>
                    <a:bodyPr/>
                    <a:lstStyle/>
                    <a:p>
                      <a:pPr algn="r"/>
                      <a:r>
                        <a:rPr lang="fa-IR" u="sng" dirty="0" smtClean="0">
                          <a:cs typeface="B Nazanin" panose="00000400000000000000" pitchFamily="2" charset="-78"/>
                        </a:rPr>
                        <a:t>در عمل</a:t>
                      </a:r>
                      <a:endParaRPr lang="en-US" u="sng" dirty="0">
                        <a:cs typeface="B Nazanin" panose="00000400000000000000" pitchFamily="2" charset="-78"/>
                      </a:endParaRPr>
                    </a:p>
                  </a:txBody>
                  <a:tcPr>
                    <a:lnL w="12700" cap="flat" cmpd="sng" algn="ctr">
                      <a:solidFill>
                        <a:schemeClr val="tx1"/>
                      </a:solidFill>
                      <a:prstDash val="solid"/>
                      <a:round/>
                      <a:headEnd type="none" w="med" len="med"/>
                      <a:tailEnd type="none" w="med" len="med"/>
                    </a:lnL>
                  </a:tcPr>
                </a:tc>
              </a:tr>
            </a:tbl>
          </a:graphicData>
        </a:graphic>
      </p:graphicFrame>
      <p:sp>
        <p:nvSpPr>
          <p:cNvPr id="13" name="TextBox 12"/>
          <p:cNvSpPr txBox="1"/>
          <p:nvPr/>
        </p:nvSpPr>
        <p:spPr>
          <a:xfrm rot="20053319">
            <a:off x="324738" y="1290039"/>
            <a:ext cx="3033203" cy="830997"/>
          </a:xfrm>
          <a:prstGeom prst="rect">
            <a:avLst/>
          </a:prstGeom>
          <a:scene3d>
            <a:camera prst="orthographicFront"/>
            <a:lightRig rig="threePt" dir="t"/>
          </a:scene3d>
          <a:sp3d>
            <a:bevelT w="139700" prst="cross"/>
          </a:sp3d>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fa-IR" sz="2400" dirty="0" smtClean="0">
                <a:solidFill>
                  <a:srgbClr val="FFFF00"/>
                </a:solidFill>
                <a:cs typeface="B Nazanin" panose="00000400000000000000" pitchFamily="2" charset="-78"/>
              </a:rPr>
              <a:t>نسبت بین محدود و نامحدود ؟</a:t>
            </a:r>
          </a:p>
          <a:p>
            <a:pPr algn="ctr"/>
            <a:r>
              <a:rPr lang="fa-IR" sz="2400" dirty="0" smtClean="0">
                <a:solidFill>
                  <a:srgbClr val="FFFF00"/>
                </a:solidFill>
                <a:cs typeface="B Nazanin" panose="00000400000000000000" pitchFamily="2" charset="-78"/>
              </a:rPr>
              <a:t>&gt; ؟ یا =</a:t>
            </a:r>
            <a:endParaRPr lang="en-US" sz="2400" dirty="0">
              <a:solidFill>
                <a:srgbClr val="FFFF00"/>
              </a:solidFill>
              <a:cs typeface="B Nazanin" panose="00000400000000000000" pitchFamily="2" charset="-78"/>
            </a:endParaRPr>
          </a:p>
        </p:txBody>
      </p:sp>
    </p:spTree>
    <p:extLst>
      <p:ext uri="{BB962C8B-B14F-4D97-AF65-F5344CB8AC3E}">
        <p14:creationId xmlns:p14="http://schemas.microsoft.com/office/powerpoint/2010/main" val="1855026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par>
                                <p:cTn id="10" presetID="21"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8)">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6710" y="0"/>
            <a:ext cx="3475290" cy="786213"/>
          </a:xfrm>
        </p:spPr>
        <p:txBody>
          <a:bodyPr/>
          <a:lstStyle/>
          <a:p>
            <a:pPr algn="r"/>
            <a:r>
              <a:rPr lang="fa-IR" u="sng" dirty="0" smtClean="0">
                <a:cs typeface="B Nazanin" panose="00000400000000000000" pitchFamily="2" charset="-78"/>
              </a:rPr>
              <a:t>درس دوم : توضیح دین</a:t>
            </a:r>
            <a:endParaRPr lang="en-US" u="sng" dirty="0">
              <a:cs typeface="B Nazanin" panose="00000400000000000000" pitchFamily="2" charset="-78"/>
            </a:endParaRPr>
          </a:p>
        </p:txBody>
      </p:sp>
      <p:sp>
        <p:nvSpPr>
          <p:cNvPr id="5" name="Rectangle 4"/>
          <p:cNvSpPr/>
          <p:nvPr/>
        </p:nvSpPr>
        <p:spPr>
          <a:xfrm>
            <a:off x="1316052" y="688999"/>
            <a:ext cx="10724972" cy="5563703"/>
          </a:xfrm>
          <a:prstGeom prst="rect">
            <a:avLst/>
          </a:prstGeom>
        </p:spPr>
        <p:txBody>
          <a:bodyPr wrap="square">
            <a:spAutoFit/>
          </a:bodyPr>
          <a:lstStyle/>
          <a:p>
            <a:pPr algn="r">
              <a:lnSpc>
                <a:spcPct val="107000"/>
              </a:lnSpc>
              <a:spcAft>
                <a:spcPts val="800"/>
              </a:spcAft>
            </a:pPr>
            <a:r>
              <a:rPr lang="ar-SA"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خیلی </a:t>
            </a:r>
            <a:r>
              <a:rPr lang="ar-SA" b="1" dirty="0">
                <a:solidFill>
                  <a:srgbClr val="0070C0"/>
                </a:solidFill>
                <a:latin typeface="Calibri" panose="020F0502020204030204" pitchFamily="34" charset="0"/>
                <a:ea typeface="Calibri" panose="020F0502020204030204" pitchFamily="34" charset="0"/>
                <a:cs typeface="B Nazanin" panose="00000400000000000000" pitchFamily="2" charset="-78"/>
              </a:rPr>
              <a:t>وقت ها ما راجع به بسیاری از چیزها بحث می کنیم در حالی که خودمان از موضوع بحث بی خبریم و نمی دانیم بر سر چه چیزی </a:t>
            </a:r>
            <a:r>
              <a:rPr lang="fa-IR"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بحث </a:t>
            </a:r>
            <a:r>
              <a:rPr lang="ar-SA"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می </a:t>
            </a:r>
            <a:r>
              <a:rPr lang="ar-SA" b="1" dirty="0">
                <a:solidFill>
                  <a:srgbClr val="0070C0"/>
                </a:solidFill>
                <a:latin typeface="Calibri" panose="020F0502020204030204" pitchFamily="34" charset="0"/>
                <a:ea typeface="Calibri" panose="020F0502020204030204" pitchFamily="34" charset="0"/>
                <a:cs typeface="B Nazanin" panose="00000400000000000000" pitchFamily="2" charset="-78"/>
              </a:rPr>
              <a:t>کنیم مثلا </a:t>
            </a:r>
            <a:r>
              <a:rPr lang="fa-IR"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 </a:t>
            </a:r>
            <a:r>
              <a:rPr lang="ar-SA"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بسیار </a:t>
            </a:r>
            <a:r>
              <a:rPr lang="ar-SA" b="1" dirty="0">
                <a:solidFill>
                  <a:srgbClr val="0070C0"/>
                </a:solidFill>
                <a:latin typeface="Calibri" panose="020F0502020204030204" pitchFamily="34" charset="0"/>
                <a:ea typeface="Calibri" panose="020F0502020204030204" pitchFamily="34" charset="0"/>
                <a:cs typeface="B Nazanin" panose="00000400000000000000" pitchFamily="2" charset="-78"/>
              </a:rPr>
              <a:t>از دین سخن می رانیم در حالی که خود واژه ی دین در تعریفات برای ما معنای خاصی </a:t>
            </a:r>
            <a:r>
              <a:rPr lang="ar-SA"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ندارد</a:t>
            </a:r>
            <a:r>
              <a:rPr lang="fa-IR"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 ،</a:t>
            </a:r>
            <a:r>
              <a:rPr lang="ar-SA"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 </a:t>
            </a:r>
            <a:r>
              <a:rPr lang="ar-SA" b="1" dirty="0">
                <a:solidFill>
                  <a:srgbClr val="0070C0"/>
                </a:solidFill>
                <a:latin typeface="Calibri" panose="020F0502020204030204" pitchFamily="34" charset="0"/>
                <a:ea typeface="Calibri" panose="020F0502020204030204" pitchFamily="34" charset="0"/>
                <a:cs typeface="B Nazanin" panose="00000400000000000000" pitchFamily="2" charset="-78"/>
              </a:rPr>
              <a:t>پس بی درنگ شروع </a:t>
            </a:r>
            <a:r>
              <a:rPr lang="ar-SA"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کنیم</a:t>
            </a:r>
            <a:r>
              <a:rPr lang="fa-IR"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 :</a:t>
            </a:r>
            <a:endParaRPr lang="en-US" sz="1400" b="1"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b="1" dirty="0">
                <a:solidFill>
                  <a:srgbClr val="0070C0"/>
                </a:solidFill>
                <a:latin typeface="Calibri" panose="020F0502020204030204" pitchFamily="34" charset="0"/>
                <a:ea typeface="Calibri" panose="020F0502020204030204" pitchFamily="34" charset="0"/>
                <a:cs typeface="B Nazanin" panose="00000400000000000000" pitchFamily="2" charset="-78"/>
              </a:rPr>
              <a:t>واژه ی اضافی و ترکیبی اصول عقائد از دو کلمه ی اصول و عقائد تشکیل یافته است بنابراین باید هردو لفظ را جداگانه بررسی </a:t>
            </a:r>
            <a:r>
              <a:rPr lang="ar-SA"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کرد</a:t>
            </a:r>
            <a:r>
              <a:rPr lang="fa-IR"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a:t>
            </a:r>
            <a:endParaRPr lang="en-US" sz="1400" b="1"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     </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اصول </a:t>
            </a:r>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 جمع اصل ، به اساس و بنیان هر چیزی اصل گفته می شود بنابراین اصول یعنی : بنیان ها وریشه ها (معجم مقاییس/ج </a:t>
            </a:r>
            <a:r>
              <a:rPr lang="fa-IR" b="1" dirty="0">
                <a:solidFill>
                  <a:srgbClr val="C00000"/>
                </a:solidFill>
                <a:latin typeface="Calibri" panose="020F0502020204030204" pitchFamily="34" charset="0"/>
                <a:ea typeface="Calibri" panose="020F0502020204030204" pitchFamily="34" charset="0"/>
                <a:cs typeface="B Nazanin" panose="00000400000000000000" pitchFamily="2" charset="-78"/>
              </a:rPr>
              <a:t>۱/</a:t>
            </a:r>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ص </a:t>
            </a:r>
            <a:r>
              <a:rPr lang="fa-IR" b="1" dirty="0">
                <a:solidFill>
                  <a:srgbClr val="C00000"/>
                </a:solidFill>
                <a:latin typeface="Calibri" panose="020F0502020204030204" pitchFamily="34" charset="0"/>
                <a:ea typeface="Calibri" panose="020F0502020204030204" pitchFamily="34" charset="0"/>
                <a:cs typeface="B Nazanin" panose="00000400000000000000" pitchFamily="2" charset="-78"/>
              </a:rPr>
              <a:t>۹۱)</a:t>
            </a:r>
            <a:endParaRPr lang="en-US" sz="14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      </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معنای </a:t>
            </a:r>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بالا معنای لغوی و لفظی کلمه اصول بود اما اصول در معنای </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اصطلاحی</a:t>
            </a:r>
            <a:r>
              <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 </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 </a:t>
            </a:r>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اساس و بنیان هر چیزی که به صورت قواعد و حکم های کلی برای فهم آن چیز یا انجام آن استفاده می شود</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a:t>
            </a:r>
            <a:endPar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endParaRPr>
          </a:p>
          <a:p>
            <a:pPr algn="r">
              <a:lnSpc>
                <a:spcPct val="107000"/>
              </a:lnSpc>
              <a:spcAft>
                <a:spcPts val="800"/>
              </a:spcAft>
            </a:pP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 </a:t>
            </a:r>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مثلا : اصول اداری یعنی فهم و رعایت قواعد یک مجموعه ی کامل </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a:t>
            </a:r>
            <a:r>
              <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 </a:t>
            </a:r>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اصول علمی : یعنی برای فهم مطالب علمی باید بر اساس قواعد کلی بیان شده در آن علم عمل کرد </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و</a:t>
            </a:r>
            <a:r>
              <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 </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ابتدا </a:t>
            </a:r>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آن را فهمید و سپس آن را مراعات </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کرد</a:t>
            </a:r>
            <a:r>
              <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a:t>
            </a:r>
            <a:r>
              <a:rPr lang="en-US"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 </a:t>
            </a:r>
            <a:endParaRPr lang="en-US" sz="14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   </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عقائد </a:t>
            </a:r>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 جمع مصدری کلمه عقیده ، از ریشه ی عقد ، عقد به معنای پیوند و گِره ی محکم و ناگسستنی است </a:t>
            </a:r>
            <a:endPar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endParaRPr>
          </a:p>
          <a:p>
            <a:pPr algn="r">
              <a:lnSpc>
                <a:spcPct val="107000"/>
              </a:lnSpc>
              <a:spcAft>
                <a:spcPts val="800"/>
              </a:spcAft>
            </a:pP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بنابر </a:t>
            </a:r>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این عقائد </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یعن</a:t>
            </a:r>
            <a:r>
              <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ی</a:t>
            </a:r>
            <a:r>
              <a:rPr lang="fa-IR" sz="1400" b="1" dirty="0" smtClean="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پیوند </a:t>
            </a:r>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های محکم (معجم مقاییس / ج</a:t>
            </a:r>
            <a:r>
              <a:rPr lang="fa-IR" b="1" dirty="0">
                <a:solidFill>
                  <a:srgbClr val="C00000"/>
                </a:solidFill>
                <a:latin typeface="Calibri" panose="020F0502020204030204" pitchFamily="34" charset="0"/>
                <a:ea typeface="Calibri" panose="020F0502020204030204" pitchFamily="34" charset="0"/>
                <a:cs typeface="B Nazanin" panose="00000400000000000000" pitchFamily="2" charset="-78"/>
              </a:rPr>
              <a:t>۴ / </a:t>
            </a:r>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ص </a:t>
            </a:r>
            <a:r>
              <a:rPr lang="fa-IR" b="1" dirty="0">
                <a:solidFill>
                  <a:srgbClr val="C00000"/>
                </a:solidFill>
                <a:latin typeface="Calibri" panose="020F0502020204030204" pitchFamily="34" charset="0"/>
                <a:ea typeface="Calibri" panose="020F0502020204030204" pitchFamily="34" charset="0"/>
                <a:cs typeface="B Nazanin" panose="00000400000000000000" pitchFamily="2" charset="-78"/>
              </a:rPr>
              <a:t>۷۵۶)</a:t>
            </a:r>
            <a:endParaRPr lang="en-US" sz="14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fa-IR" b="1" dirty="0" smtClean="0">
                <a:latin typeface="Calibri" panose="020F0502020204030204" pitchFamily="34" charset="0"/>
                <a:ea typeface="Calibri" panose="020F0502020204030204" pitchFamily="34" charset="0"/>
                <a:cs typeface="B Nazanin" panose="00000400000000000000" pitchFamily="2" charset="-78"/>
              </a:rPr>
              <a:t>        </a:t>
            </a:r>
            <a:r>
              <a:rPr lang="ar-SA" b="1" dirty="0" smtClean="0">
                <a:latin typeface="Calibri" panose="020F0502020204030204" pitchFamily="34" charset="0"/>
                <a:ea typeface="Calibri" panose="020F0502020204030204" pitchFamily="34" charset="0"/>
                <a:cs typeface="B Nazanin" panose="00000400000000000000" pitchFamily="2" charset="-78"/>
              </a:rPr>
              <a:t>اما </a:t>
            </a:r>
            <a:r>
              <a:rPr lang="ar-SA" b="1" dirty="0">
                <a:latin typeface="Calibri" panose="020F0502020204030204" pitchFamily="34" charset="0"/>
                <a:ea typeface="Calibri" panose="020F0502020204030204" pitchFamily="34" charset="0"/>
                <a:cs typeface="B Nazanin" panose="00000400000000000000" pitchFamily="2" charset="-78"/>
              </a:rPr>
              <a:t>در معنای اصطلاحی ، عقائد یعنی : مجموعه پیوند های ذهنی اشخاص نسبت به مطالبی که آن را باور دارند</a:t>
            </a:r>
            <a:r>
              <a:rPr lang="en-US" b="1" dirty="0">
                <a:latin typeface="Calibri" panose="020F0502020204030204" pitchFamily="34" charset="0"/>
                <a:ea typeface="Calibri" panose="020F0502020204030204" pitchFamily="34" charset="0"/>
                <a:cs typeface="B Nazanin" panose="00000400000000000000" pitchFamily="2" charset="-78"/>
              </a:rPr>
              <a:t> </a:t>
            </a:r>
            <a:endParaRPr lang="fa-IR" b="1" dirty="0" smtClean="0">
              <a:latin typeface="Calibri" panose="020F0502020204030204" pitchFamily="34" charset="0"/>
              <a:ea typeface="Calibri" panose="020F0502020204030204" pitchFamily="34" charset="0"/>
              <a:cs typeface="B Nazanin" panose="00000400000000000000" pitchFamily="2" charset="-78"/>
            </a:endParaRPr>
          </a:p>
          <a:p>
            <a:pPr algn="r">
              <a:lnSpc>
                <a:spcPct val="107000"/>
              </a:lnSpc>
              <a:spcAft>
                <a:spcPts val="800"/>
              </a:spcAft>
            </a:pPr>
            <a:r>
              <a:rPr lang="ar-SA" b="1" dirty="0" smtClean="0">
                <a:latin typeface="Calibri" panose="020F0502020204030204" pitchFamily="34" charset="0"/>
                <a:ea typeface="Calibri" panose="020F0502020204030204" pitchFamily="34" charset="0"/>
                <a:cs typeface="B Nazanin" panose="00000400000000000000" pitchFamily="2" charset="-78"/>
              </a:rPr>
              <a:t>حال </a:t>
            </a:r>
            <a:r>
              <a:rPr lang="ar-SA" b="1" dirty="0">
                <a:latin typeface="Calibri" panose="020F0502020204030204" pitchFamily="34" charset="0"/>
                <a:ea typeface="Calibri" panose="020F0502020204030204" pitchFamily="34" charset="0"/>
                <a:cs typeface="B Nazanin" panose="00000400000000000000" pitchFamily="2" charset="-78"/>
              </a:rPr>
              <a:t>باین توضیح دقیق راجع به اصول و عقائد باید گفت </a:t>
            </a:r>
            <a:r>
              <a:rPr lang="fa-IR" b="1" dirty="0" smtClean="0">
                <a:latin typeface="Calibri" panose="020F0502020204030204" pitchFamily="34" charset="0"/>
                <a:ea typeface="Calibri" panose="020F0502020204030204" pitchFamily="34" charset="0"/>
                <a:cs typeface="B Nazanin" panose="00000400000000000000" pitchFamily="2" charset="-78"/>
              </a:rPr>
              <a:t>، </a:t>
            </a:r>
            <a:r>
              <a:rPr lang="ar-SA" b="1" dirty="0" smtClean="0">
                <a:latin typeface="Calibri" panose="020F0502020204030204" pitchFamily="34" charset="0"/>
                <a:ea typeface="Calibri" panose="020F0502020204030204" pitchFamily="34" charset="0"/>
                <a:cs typeface="B Nazanin" panose="00000400000000000000" pitchFamily="2" charset="-78"/>
              </a:rPr>
              <a:t>واژه </a:t>
            </a:r>
            <a:r>
              <a:rPr lang="ar-SA" b="1" dirty="0">
                <a:latin typeface="Calibri" panose="020F0502020204030204" pitchFamily="34" charset="0"/>
                <a:ea typeface="Calibri" panose="020F0502020204030204" pitchFamily="34" charset="0"/>
                <a:cs typeface="B Nazanin" panose="00000400000000000000" pitchFamily="2" charset="-78"/>
              </a:rPr>
              <a:t>ی ترکیبی اصول عقائد به این </a:t>
            </a:r>
            <a:r>
              <a:rPr lang="ar-SA" b="1" dirty="0" smtClean="0">
                <a:latin typeface="Calibri" panose="020F0502020204030204" pitchFamily="34" charset="0"/>
                <a:ea typeface="Calibri" panose="020F0502020204030204" pitchFamily="34" charset="0"/>
                <a:cs typeface="B Nazanin" panose="00000400000000000000" pitchFamily="2" charset="-78"/>
              </a:rPr>
              <a:t>معناست</a:t>
            </a:r>
            <a:r>
              <a:rPr lang="fa-IR" b="1" dirty="0" smtClean="0">
                <a:latin typeface="Calibri" panose="020F0502020204030204" pitchFamily="34" charset="0"/>
                <a:ea typeface="Calibri" panose="020F0502020204030204" pitchFamily="34" charset="0"/>
                <a:cs typeface="B Nazanin" panose="00000400000000000000" pitchFamily="2" charset="-78"/>
              </a:rPr>
              <a:t> :</a:t>
            </a:r>
            <a:endParaRPr lang="en-US" sz="1400" b="1"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الف - لغوی ولفظی </a:t>
            </a:r>
            <a:r>
              <a:rPr lang="ar-SA" b="1" dirty="0">
                <a:latin typeface="Calibri" panose="020F0502020204030204" pitchFamily="34" charset="0"/>
                <a:ea typeface="Calibri" panose="020F0502020204030204" pitchFamily="34" charset="0"/>
                <a:cs typeface="Segoe UI Symbol" panose="020B0502040204020203" pitchFamily="34" charset="0"/>
              </a:rPr>
              <a:t>👈</a:t>
            </a:r>
            <a:r>
              <a:rPr lang="ar-SA" b="1" dirty="0">
                <a:latin typeface="Calibri" panose="020F0502020204030204" pitchFamily="34" charset="0"/>
                <a:ea typeface="Calibri" panose="020F0502020204030204" pitchFamily="34" charset="0"/>
                <a:cs typeface="B Nazanin" panose="00000400000000000000" pitchFamily="2" charset="-78"/>
              </a:rPr>
              <a:t> </a:t>
            </a:r>
            <a:r>
              <a:rPr lang="ar-SA" b="1" dirty="0">
                <a:latin typeface="Arial" panose="020B0604020202020204" pitchFamily="34" charset="0"/>
                <a:ea typeface="Calibri" panose="020F0502020204030204" pitchFamily="34" charset="0"/>
                <a:cs typeface="B Nazanin" panose="00000400000000000000" pitchFamily="2" charset="-78"/>
              </a:rPr>
              <a:t>به</a:t>
            </a:r>
            <a:r>
              <a:rPr lang="ar-SA" b="1" dirty="0">
                <a:latin typeface="Calibri" panose="020F0502020204030204" pitchFamily="34" charset="0"/>
                <a:ea typeface="Calibri" panose="020F0502020204030204" pitchFamily="34" charset="0"/>
                <a:cs typeface="B Nazanin" panose="00000400000000000000" pitchFamily="2" charset="-78"/>
              </a:rPr>
              <a:t> </a:t>
            </a:r>
            <a:r>
              <a:rPr lang="ar-SA" b="1" dirty="0">
                <a:latin typeface="Arial" panose="020B0604020202020204" pitchFamily="34" charset="0"/>
                <a:ea typeface="Calibri" panose="020F0502020204030204" pitchFamily="34" charset="0"/>
                <a:cs typeface="B Nazanin" panose="00000400000000000000" pitchFamily="2" charset="-78"/>
              </a:rPr>
              <a:t>معنا</a:t>
            </a:r>
            <a:r>
              <a:rPr lang="ar-SA" b="1" dirty="0">
                <a:latin typeface="Calibri" panose="020F0502020204030204" pitchFamily="34" charset="0"/>
                <a:ea typeface="Calibri" panose="020F0502020204030204" pitchFamily="34" charset="0"/>
                <a:cs typeface="B Nazanin" panose="00000400000000000000" pitchFamily="2" charset="-78"/>
              </a:rPr>
              <a:t>ی اساس و بنیان پیوند های محکم به ذهن انسان </a:t>
            </a:r>
            <a:r>
              <a:rPr lang="ar-SA" b="1" dirty="0" smtClean="0">
                <a:latin typeface="Calibri" panose="020F0502020204030204" pitchFamily="34" charset="0"/>
                <a:ea typeface="Calibri" panose="020F0502020204030204" pitchFamily="34" charset="0"/>
                <a:cs typeface="B Nazanin" panose="00000400000000000000" pitchFamily="2" charset="-78"/>
              </a:rPr>
              <a:t>است</a:t>
            </a:r>
            <a:r>
              <a:rPr lang="fa-IR" b="1" dirty="0" smtClean="0">
                <a:latin typeface="Calibri" panose="020F0502020204030204" pitchFamily="34" charset="0"/>
                <a:ea typeface="Calibri" panose="020F0502020204030204" pitchFamily="34" charset="0"/>
                <a:cs typeface="B Nazanin" panose="00000400000000000000" pitchFamily="2" charset="-78"/>
              </a:rPr>
              <a:t>.</a:t>
            </a:r>
            <a:r>
              <a:rPr lang="en-US" b="1" dirty="0" smtClean="0">
                <a:latin typeface="Calibri" panose="020F0502020204030204" pitchFamily="34" charset="0"/>
                <a:ea typeface="Calibri" panose="020F0502020204030204" pitchFamily="34" charset="0"/>
                <a:cs typeface="B Nazanin" panose="00000400000000000000" pitchFamily="2" charset="-78"/>
              </a:rPr>
              <a:t> </a:t>
            </a:r>
            <a:endParaRPr lang="en-US" sz="1400" b="1"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ب - اصطلاحی </a:t>
            </a:r>
            <a:r>
              <a:rPr lang="ar-SA" b="1" dirty="0">
                <a:latin typeface="Calibri" panose="020F0502020204030204" pitchFamily="34" charset="0"/>
                <a:ea typeface="Calibri" panose="020F0502020204030204" pitchFamily="34" charset="0"/>
                <a:cs typeface="Segoe UI Symbol" panose="020B0502040204020203" pitchFamily="34" charset="0"/>
              </a:rPr>
              <a:t>👈</a:t>
            </a:r>
            <a:r>
              <a:rPr lang="ar-SA" b="1" dirty="0">
                <a:latin typeface="Calibri" panose="020F0502020204030204" pitchFamily="34" charset="0"/>
                <a:ea typeface="Calibri" panose="020F0502020204030204" pitchFamily="34" charset="0"/>
                <a:cs typeface="B Nazanin" panose="00000400000000000000" pitchFamily="2" charset="-78"/>
              </a:rPr>
              <a:t> </a:t>
            </a:r>
            <a:r>
              <a:rPr lang="ar-SA" b="1" dirty="0">
                <a:latin typeface="Arial" panose="020B0604020202020204" pitchFamily="34" charset="0"/>
                <a:ea typeface="Calibri" panose="020F0502020204030204" pitchFamily="34" charset="0"/>
                <a:cs typeface="B Nazanin" panose="00000400000000000000" pitchFamily="2" charset="-78"/>
              </a:rPr>
              <a:t>به</a:t>
            </a:r>
            <a:r>
              <a:rPr lang="ar-SA" b="1" dirty="0">
                <a:latin typeface="Calibri" panose="020F0502020204030204" pitchFamily="34" charset="0"/>
                <a:ea typeface="Calibri" panose="020F0502020204030204" pitchFamily="34" charset="0"/>
                <a:cs typeface="B Nazanin" panose="00000400000000000000" pitchFamily="2" charset="-78"/>
              </a:rPr>
              <a:t> </a:t>
            </a:r>
            <a:r>
              <a:rPr lang="ar-SA" b="1" dirty="0">
                <a:latin typeface="Arial" panose="020B0604020202020204" pitchFamily="34" charset="0"/>
                <a:ea typeface="Calibri" panose="020F0502020204030204" pitchFamily="34" charset="0"/>
                <a:cs typeface="B Nazanin" panose="00000400000000000000" pitchFamily="2" charset="-78"/>
              </a:rPr>
              <a:t>معنا</a:t>
            </a:r>
            <a:r>
              <a:rPr lang="ar-SA" b="1" dirty="0">
                <a:latin typeface="Calibri" panose="020F0502020204030204" pitchFamily="34" charset="0"/>
                <a:ea typeface="Calibri" panose="020F0502020204030204" pitchFamily="34" charset="0"/>
                <a:cs typeface="B Nazanin" panose="00000400000000000000" pitchFamily="2" charset="-78"/>
              </a:rPr>
              <a:t>ی علمی است که راجع به اساس باورهای آدمی بحث می </a:t>
            </a:r>
            <a:r>
              <a:rPr lang="ar-SA" b="1" dirty="0" smtClean="0">
                <a:latin typeface="Calibri" panose="020F0502020204030204" pitchFamily="34" charset="0"/>
                <a:ea typeface="Calibri" panose="020F0502020204030204" pitchFamily="34" charset="0"/>
                <a:cs typeface="B Nazanin" panose="00000400000000000000" pitchFamily="2" charset="-78"/>
              </a:rPr>
              <a:t>کند</a:t>
            </a:r>
            <a:r>
              <a:rPr lang="fa-IR" dirty="0" smtClean="0">
                <a:latin typeface="Calibri" panose="020F0502020204030204" pitchFamily="34" charset="0"/>
                <a:ea typeface="Calibri" panose="020F0502020204030204" pitchFamily="34" charset="0"/>
                <a:cs typeface="B Nazanin" panose="00000400000000000000" pitchFamily="2" charset="-78"/>
              </a:rPr>
              <a:t>.</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
        <p:nvSpPr>
          <p:cNvPr id="7" name="Octagon 6"/>
          <p:cNvSpPr/>
          <p:nvPr/>
        </p:nvSpPr>
        <p:spPr>
          <a:xfrm>
            <a:off x="11757589" y="2132868"/>
            <a:ext cx="239282" cy="256374"/>
          </a:xfrm>
          <a:prstGeom prst="octagon">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a-IR" dirty="0" smtClean="0"/>
              <a:t>1</a:t>
            </a:r>
            <a:endParaRPr lang="en-US" dirty="0"/>
          </a:p>
        </p:txBody>
      </p:sp>
      <p:sp>
        <p:nvSpPr>
          <p:cNvPr id="8" name="Left Arrow 7"/>
          <p:cNvSpPr/>
          <p:nvPr/>
        </p:nvSpPr>
        <p:spPr>
          <a:xfrm>
            <a:off x="11678540" y="2633223"/>
            <a:ext cx="341832" cy="68366"/>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 name="Octagon 8"/>
          <p:cNvSpPr/>
          <p:nvPr/>
        </p:nvSpPr>
        <p:spPr>
          <a:xfrm>
            <a:off x="11825955" y="3875712"/>
            <a:ext cx="215069" cy="285005"/>
          </a:xfrm>
          <a:prstGeom prst="oc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dirty="0" smtClean="0"/>
              <a:t>2</a:t>
            </a:r>
            <a:endParaRPr lang="en-US" dirty="0"/>
          </a:p>
        </p:txBody>
      </p:sp>
      <p:sp>
        <p:nvSpPr>
          <p:cNvPr id="10" name="Left Arrow 9"/>
          <p:cNvSpPr/>
          <p:nvPr/>
        </p:nvSpPr>
        <p:spPr>
          <a:xfrm>
            <a:off x="11642933" y="4788290"/>
            <a:ext cx="309073" cy="122852"/>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5" y="3516653"/>
            <a:ext cx="2973950" cy="1837901"/>
          </a:xfrm>
          <a:prstGeom prst="roundRect">
            <a:avLst>
              <a:gd name="adj" fmla="val 16667"/>
            </a:avLst>
          </a:prstGeom>
          <a:ln>
            <a:noFill/>
          </a:ln>
          <a:effectLst>
            <a:glow rad="228600">
              <a:schemeClr val="accent2">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prst="cross"/>
            <a:contourClr>
              <a:srgbClr val="969696"/>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29999">
            <a:off x="2746049" y="5331013"/>
            <a:ext cx="1478913" cy="1478913"/>
          </a:xfrm>
          <a:prstGeom prst="roundRect">
            <a:avLst>
              <a:gd name="adj" fmla="val 16667"/>
            </a:avLst>
          </a:prstGeom>
          <a:ln>
            <a:noFill/>
          </a:ln>
          <a:effectLst>
            <a:glow rad="228600">
              <a:schemeClr val="accent6">
                <a:satMod val="175000"/>
                <a:alpha val="40000"/>
              </a:schemeClr>
            </a:glow>
            <a:outerShdw blurRad="76200" dist="38100" dir="7800000" algn="tl" rotWithShape="0">
              <a:srgbClr val="000000">
                <a:alpha val="40000"/>
              </a:srgbClr>
            </a:outerShdw>
          </a:effectLst>
          <a:scene3d>
            <a:camera prst="perspectiveRigh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04" y="1178252"/>
            <a:ext cx="1803163" cy="13523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40251800"/>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2000" fill="hold"/>
                                        <p:tgtEl>
                                          <p:spTgt spid="11"/>
                                        </p:tgtEl>
                                        <p:attrNameLst>
                                          <p:attrName>ppt_w</p:attrName>
                                        </p:attrNameLst>
                                      </p:cBhvr>
                                      <p:tavLst>
                                        <p:tav tm="0">
                                          <p:val>
                                            <p:fltVal val="0"/>
                                          </p:val>
                                        </p:tav>
                                        <p:tav tm="100000">
                                          <p:val>
                                            <p:strVal val="#ppt_w"/>
                                          </p:val>
                                        </p:tav>
                                      </p:tavLst>
                                    </p:anim>
                                    <p:anim calcmode="lin" valueType="num">
                                      <p:cBhvr>
                                        <p:cTn id="11" dur="2000" fill="hold"/>
                                        <p:tgtEl>
                                          <p:spTgt spid="11"/>
                                        </p:tgtEl>
                                        <p:attrNameLst>
                                          <p:attrName>ppt_h</p:attrName>
                                        </p:attrNameLst>
                                      </p:cBhvr>
                                      <p:tavLst>
                                        <p:tav tm="0">
                                          <p:val>
                                            <p:fltVal val="0"/>
                                          </p:val>
                                        </p:tav>
                                        <p:tav tm="100000">
                                          <p:val>
                                            <p:strVal val="#ppt_h"/>
                                          </p:val>
                                        </p:tav>
                                      </p:tavLst>
                                    </p:anim>
                                    <p:anim calcmode="lin" valueType="num">
                                      <p:cBhvr>
                                        <p:cTn id="12" dur="2000" fill="hold"/>
                                        <p:tgtEl>
                                          <p:spTgt spid="11"/>
                                        </p:tgtEl>
                                        <p:attrNameLst>
                                          <p:attrName>style.rotation</p:attrName>
                                        </p:attrNameLst>
                                      </p:cBhvr>
                                      <p:tavLst>
                                        <p:tav tm="0">
                                          <p:val>
                                            <p:fltVal val="90"/>
                                          </p:val>
                                        </p:tav>
                                        <p:tav tm="100000">
                                          <p:val>
                                            <p:fltVal val="0"/>
                                          </p:val>
                                        </p:tav>
                                      </p:tavLst>
                                    </p:anim>
                                    <p:animEffect transition="in" filter="fade">
                                      <p:cBhvr>
                                        <p:cTn id="13" dur="2000"/>
                                        <p:tgtEl>
                                          <p:spTgt spid="11"/>
                                        </p:tgtEl>
                                      </p:cBhvr>
                                    </p:animEffect>
                                  </p:childTnLst>
                                </p:cTn>
                              </p:par>
                              <p:par>
                                <p:cTn id="14" presetID="6"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par>
                                <p:cTn id="17"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18" dur="2000" fill="hold"/>
                                        <p:tgtEl>
                                          <p:spTgt spid="2"/>
                                        </p:tgtEl>
                                        <p:attrNameLst>
                                          <p:attrName>ppt_x</p:attrName>
                                          <p:attrName>ppt_y</p:attrName>
                                        </p:attrNameLst>
                                      </p:cBhvr>
                                    </p:animMotion>
                                  </p:childTnLst>
                                </p:cTn>
                              </p:par>
                              <p:par>
                                <p:cTn id="19" presetID="16" presetClass="entr" presetSubtype="2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Horizontal)">
                                      <p:cBhvr>
                                        <p:cTn id="2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733" y="0"/>
            <a:ext cx="12055267" cy="6965753"/>
          </a:xfrm>
          <a:prstGeom prst="rect">
            <a:avLst/>
          </a:prstGeom>
        </p:spPr>
        <p:txBody>
          <a:bodyPr wrap="square">
            <a:spAutoFit/>
          </a:bodyPr>
          <a:lstStyle/>
          <a:p>
            <a:pPr algn="r">
              <a:lnSpc>
                <a:spcPct val="107000"/>
              </a:lnSpc>
              <a:spcAft>
                <a:spcPts val="800"/>
              </a:spcAft>
            </a:pPr>
            <a:r>
              <a:rPr lang="fa-IR" dirty="0" smtClean="0">
                <a:latin typeface="Calibri" panose="020F0502020204030204" pitchFamily="34" charset="0"/>
                <a:ea typeface="Calibri" panose="020F0502020204030204" pitchFamily="34" charset="0"/>
                <a:cs typeface="B Nazanin" panose="00000400000000000000" pitchFamily="2" charset="-78"/>
              </a:rPr>
              <a:t>        </a:t>
            </a:r>
            <a:r>
              <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دین در لغت به معنای روش و در اصطلاح به معنای :</a:t>
            </a:r>
          </a:p>
          <a:p>
            <a:pPr algn="r">
              <a:lnSpc>
                <a:spcPct val="107000"/>
              </a:lnSpc>
              <a:spcAft>
                <a:spcPts val="800"/>
              </a:spcAft>
            </a:pPr>
            <a:r>
              <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روشی که انسان بر اساس باور ها و اعتقادات خود آن را می گزیند و بر آن اساس زندگی می کند.</a:t>
            </a:r>
          </a:p>
          <a:p>
            <a:pPr algn="r">
              <a:lnSpc>
                <a:spcPct val="107000"/>
              </a:lnSpc>
              <a:spcAft>
                <a:spcPts val="800"/>
              </a:spcAft>
            </a:pP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ادیان </a:t>
            </a:r>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بنابر اعتقادات به سه دسته تقسیم می </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شوند</a:t>
            </a:r>
            <a:r>
              <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 :</a:t>
            </a:r>
            <a:endParaRPr lang="en-US" sz="14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الف - ادیان توحیدی (ادیان ابراهیمی) : که معتقد به خدای یگانه هستند مانند : اسلام ، مسیحیت ، </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یهودیت</a:t>
            </a:r>
            <a:endParaRPr lang="en-US" sz="1400" b="1" dirty="0" smtClean="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ب - ادیان تشریکی : که معتقد به خدا هستند اما آن را چندگانه می دانند و معتقدند هر خدائی به تنهایی توانایی انجام کاری را ندارد یا مانند : بت پرستان ،</a:t>
            </a:r>
            <a:endPar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endParaRPr>
          </a:p>
          <a:p>
            <a:pPr algn="r">
              <a:lnSpc>
                <a:spcPct val="107000"/>
              </a:lnSpc>
              <a:spcAft>
                <a:spcPts val="800"/>
              </a:spcAft>
            </a:pP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 اِلهه های مصر باستان ، فضائی پرستان</a:t>
            </a:r>
            <a:r>
              <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 و.....</a:t>
            </a:r>
            <a:endParaRPr lang="en-US" sz="1400" b="1" dirty="0" smtClean="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ج </a:t>
            </a:r>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 ادیان تکفیری : که در ظاهر منکر وجود خدائی هستند اما در واقع آن ها خدا را با دید خود تعریف می کنند مانند : ماتریالیسم ها (مادی گرایان)</a:t>
            </a:r>
            <a:endParaRPr lang="en-US" sz="14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پوزیتویسم ها ( </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ق</a:t>
            </a:r>
            <a:r>
              <a:rPr lang="fa-IR" b="1" dirty="0">
                <a:solidFill>
                  <a:srgbClr val="C00000"/>
                </a:solidFill>
                <a:latin typeface="Calibri" panose="020F0502020204030204" pitchFamily="34" charset="0"/>
                <a:ea typeface="Calibri" panose="020F0502020204030204" pitchFamily="34" charset="0"/>
                <a:cs typeface="B Nazanin" panose="00000400000000000000" pitchFamily="2" charset="-78"/>
              </a:rPr>
              <a:t>ا</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ئلین </a:t>
            </a:r>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یر اصل بودن تجربه )  </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و</a:t>
            </a:r>
            <a:r>
              <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 .....</a:t>
            </a:r>
          </a:p>
          <a:p>
            <a:pPr algn="r">
              <a:lnSpc>
                <a:spcPct val="107000"/>
              </a:lnSpc>
              <a:spcAft>
                <a:spcPts val="800"/>
              </a:spcAft>
            </a:pPr>
            <a:r>
              <a:rPr lang="fa-IR" dirty="0" smtClean="0">
                <a:latin typeface="Calibri" panose="020F0502020204030204" pitchFamily="34" charset="0"/>
                <a:ea typeface="Calibri" panose="020F0502020204030204" pitchFamily="34" charset="0"/>
                <a:cs typeface="B Nazanin" panose="00000400000000000000" pitchFamily="2" charset="-78"/>
              </a:rPr>
              <a:t>      </a:t>
            </a:r>
            <a:r>
              <a:rPr lang="fa-IR"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چند نکته :   </a:t>
            </a:r>
          </a:p>
          <a:p>
            <a:pPr algn="r">
              <a:lnSpc>
                <a:spcPct val="107000"/>
              </a:lnSpc>
              <a:spcAft>
                <a:spcPts val="800"/>
              </a:spcAft>
            </a:pPr>
            <a:r>
              <a:rPr lang="ar-SA"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اول </a:t>
            </a:r>
            <a:r>
              <a:rPr lang="ar-SA" b="1" dirty="0">
                <a:solidFill>
                  <a:srgbClr val="002060"/>
                </a:solidFill>
                <a:latin typeface="Calibri" panose="020F0502020204030204" pitchFamily="34" charset="0"/>
                <a:ea typeface="Calibri" panose="020F0502020204030204" pitchFamily="34" charset="0"/>
                <a:cs typeface="B Nazanin" panose="00000400000000000000" pitchFamily="2" charset="-78"/>
              </a:rPr>
              <a:t>: اگر تعریف خدا ودین را محدود کنیم هیچ کدام از ادیان یاد شده به جز اسلام صلاحیت دین واقع شدن را ندارند [البته همین درست است]</a:t>
            </a:r>
            <a:endParaRPr lang="en-US" sz="14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b="1" dirty="0">
                <a:solidFill>
                  <a:srgbClr val="002060"/>
                </a:solidFill>
                <a:latin typeface="Calibri" panose="020F0502020204030204" pitchFamily="34" charset="0"/>
                <a:ea typeface="Calibri" panose="020F0502020204030204" pitchFamily="34" charset="0"/>
                <a:cs typeface="B Nazanin" panose="00000400000000000000" pitchFamily="2" charset="-78"/>
              </a:rPr>
              <a:t>دوم : برخی نوع سوم را دین نداسته و مکتب و طرز فکر و به عبارتی آن را به عنوان شیوه ی فلسفی قلمداد کردند .[ که نظر حق همین است ]</a:t>
            </a:r>
            <a:endParaRPr lang="en-US" sz="14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b="1" dirty="0">
                <a:solidFill>
                  <a:srgbClr val="002060"/>
                </a:solidFill>
                <a:latin typeface="Calibri" panose="020F0502020204030204" pitchFamily="34" charset="0"/>
                <a:ea typeface="Calibri" panose="020F0502020204030204" pitchFamily="34" charset="0"/>
                <a:cs typeface="B Nazanin" panose="00000400000000000000" pitchFamily="2" charset="-78"/>
              </a:rPr>
              <a:t>سوم : توجه داشته باشید همه چیز بستگی به تعریف شما یا طرف مقابل </a:t>
            </a:r>
            <a:r>
              <a:rPr lang="ar-SA"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از </a:t>
            </a:r>
            <a:r>
              <a:rPr lang="ar-SA" b="1" dirty="0">
                <a:solidFill>
                  <a:srgbClr val="002060"/>
                </a:solidFill>
                <a:latin typeface="Calibri" panose="020F0502020204030204" pitchFamily="34" charset="0"/>
                <a:ea typeface="Calibri" panose="020F0502020204030204" pitchFamily="34" charset="0"/>
                <a:cs typeface="B Nazanin" panose="00000400000000000000" pitchFamily="2" charset="-78"/>
              </a:rPr>
              <a:t>دین و خدا دارد هر مقدار تعریف محدود تر </a:t>
            </a:r>
            <a:r>
              <a:rPr lang="ar-SA"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شود</a:t>
            </a:r>
            <a:r>
              <a:rPr lang="fa-IR" b="1" dirty="0">
                <a:solidFill>
                  <a:srgbClr val="002060"/>
                </a:solidFill>
                <a:latin typeface="Calibri" panose="020F0502020204030204" pitchFamily="34" charset="0"/>
                <a:ea typeface="Calibri" panose="020F0502020204030204" pitchFamily="34" charset="0"/>
                <a:cs typeface="B Nazanin" panose="00000400000000000000" pitchFamily="2" charset="-78"/>
              </a:rPr>
              <a:t> طبعا ادیان کمتری داخل در تعریف می شود </a:t>
            </a:r>
            <a:r>
              <a:rPr lang="en-US"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 </a:t>
            </a:r>
            <a:endParaRPr lang="en-US" sz="1400" b="1" dirty="0" smtClean="0">
              <a:solidFill>
                <a:srgbClr val="002060"/>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هر مقدار دایره ی تعریف را بزرگ تر کنید ادیان بیشتر و حتی ممکن است مکاتب و نحله های بیشتر داخل شون</a:t>
            </a:r>
            <a:r>
              <a:rPr lang="fa-IR" b="1" dirty="0" smtClean="0">
                <a:solidFill>
                  <a:srgbClr val="002060"/>
                </a:solidFill>
                <a:latin typeface="Calibri" panose="020F0502020204030204" pitchFamily="34" charset="0"/>
                <a:ea typeface="Calibri" panose="020F0502020204030204" pitchFamily="34" charset="0"/>
                <a:cs typeface="B Nazanin" panose="00000400000000000000" pitchFamily="2" charset="-78"/>
              </a:rPr>
              <a:t>د .</a:t>
            </a:r>
            <a:endParaRPr lang="en-US" sz="1400" b="1" dirty="0" smtClean="0">
              <a:solidFill>
                <a:srgbClr val="002060"/>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b="1" dirty="0" smtClean="0">
                <a:latin typeface="Calibri" panose="020F0502020204030204" pitchFamily="34" charset="0"/>
                <a:ea typeface="Calibri" panose="020F0502020204030204" pitchFamily="34" charset="0"/>
                <a:cs typeface="B Nazanin" panose="00000400000000000000" pitchFamily="2" charset="-78"/>
              </a:rPr>
              <a:t>اسلام </a:t>
            </a:r>
            <a:r>
              <a:rPr lang="ar-SA" b="1" dirty="0">
                <a:latin typeface="Calibri" panose="020F0502020204030204" pitchFamily="34" charset="0"/>
                <a:ea typeface="Calibri" panose="020F0502020204030204" pitchFamily="34" charset="0"/>
                <a:cs typeface="B Nazanin" panose="00000400000000000000" pitchFamily="2" charset="-78"/>
              </a:rPr>
              <a:t>نیز از دو لحاظ تعریف می </a:t>
            </a:r>
            <a:r>
              <a:rPr lang="ar-SA" b="1" dirty="0" smtClean="0">
                <a:latin typeface="Calibri" panose="020F0502020204030204" pitchFamily="34" charset="0"/>
                <a:ea typeface="Calibri" panose="020F0502020204030204" pitchFamily="34" charset="0"/>
                <a:cs typeface="B Nazanin" panose="00000400000000000000" pitchFamily="2" charset="-78"/>
              </a:rPr>
              <a:t>شود</a:t>
            </a:r>
            <a:r>
              <a:rPr lang="fa-IR" b="1" dirty="0" smtClean="0">
                <a:latin typeface="Calibri" panose="020F0502020204030204" pitchFamily="34" charset="0"/>
                <a:ea typeface="Calibri" panose="020F0502020204030204" pitchFamily="34" charset="0"/>
                <a:cs typeface="B Nazanin" panose="00000400000000000000" pitchFamily="2" charset="-78"/>
              </a:rPr>
              <a:t> :</a:t>
            </a:r>
            <a:endParaRPr lang="en-US" sz="1400" b="1"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fa-IR" b="1" dirty="0" smtClean="0">
                <a:latin typeface="Calibri" panose="020F0502020204030204" pitchFamily="34" charset="0"/>
                <a:ea typeface="Calibri" panose="020F0502020204030204" pitchFamily="34" charset="0"/>
                <a:cs typeface="B Nazanin" panose="00000400000000000000" pitchFamily="2" charset="-78"/>
              </a:rPr>
              <a:t>        </a:t>
            </a:r>
            <a:r>
              <a:rPr lang="ar-SA" b="1" dirty="0" smtClean="0">
                <a:latin typeface="Calibri" panose="020F0502020204030204" pitchFamily="34" charset="0"/>
                <a:ea typeface="Calibri" panose="020F0502020204030204" pitchFamily="34" charset="0"/>
                <a:cs typeface="B Nazanin" panose="00000400000000000000" pitchFamily="2" charset="-78"/>
              </a:rPr>
              <a:t>لغوی </a:t>
            </a:r>
            <a:r>
              <a:rPr lang="ar-SA" b="1" dirty="0">
                <a:latin typeface="Calibri" panose="020F0502020204030204" pitchFamily="34" charset="0"/>
                <a:ea typeface="Calibri" panose="020F0502020204030204" pitchFamily="34" charset="0"/>
                <a:cs typeface="B Nazanin" panose="00000400000000000000" pitchFamily="2" charset="-78"/>
              </a:rPr>
              <a:t>: پذیرش ، پذیرفتن (معجم مقاییس اللغه / ج </a:t>
            </a:r>
            <a:r>
              <a:rPr lang="fa-IR" b="1" dirty="0">
                <a:latin typeface="Calibri" panose="020F0502020204030204" pitchFamily="34" charset="0"/>
                <a:ea typeface="Calibri" panose="020F0502020204030204" pitchFamily="34" charset="0"/>
                <a:cs typeface="B Nazanin" panose="00000400000000000000" pitchFamily="2" charset="-78"/>
              </a:rPr>
              <a:t>۳ / </a:t>
            </a:r>
            <a:r>
              <a:rPr lang="ar-SA" b="1" dirty="0">
                <a:latin typeface="Calibri" panose="020F0502020204030204" pitchFamily="34" charset="0"/>
                <a:ea typeface="Calibri" panose="020F0502020204030204" pitchFamily="34" charset="0"/>
                <a:cs typeface="B Nazanin" panose="00000400000000000000" pitchFamily="2" charset="-78"/>
              </a:rPr>
              <a:t>ص </a:t>
            </a:r>
            <a:r>
              <a:rPr lang="fa-IR" b="1" dirty="0">
                <a:latin typeface="Calibri" panose="020F0502020204030204" pitchFamily="34" charset="0"/>
                <a:ea typeface="Calibri" panose="020F0502020204030204" pitchFamily="34" charset="0"/>
                <a:cs typeface="B Nazanin" panose="00000400000000000000" pitchFamily="2" charset="-78"/>
              </a:rPr>
              <a:t>۵۴۲)</a:t>
            </a:r>
            <a:endParaRPr lang="en-US" sz="1400" b="1"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fa-IR" b="1" dirty="0" smtClean="0">
                <a:latin typeface="Calibri" panose="020F0502020204030204" pitchFamily="34" charset="0"/>
                <a:ea typeface="Calibri" panose="020F0502020204030204" pitchFamily="34" charset="0"/>
                <a:cs typeface="B Nazanin" panose="00000400000000000000" pitchFamily="2" charset="-78"/>
              </a:rPr>
              <a:t>        </a:t>
            </a:r>
            <a:r>
              <a:rPr lang="ar-SA" b="1" dirty="0" smtClean="0">
                <a:latin typeface="Calibri" panose="020F0502020204030204" pitchFamily="34" charset="0"/>
                <a:ea typeface="Calibri" panose="020F0502020204030204" pitchFamily="34" charset="0"/>
                <a:cs typeface="B Nazanin" panose="00000400000000000000" pitchFamily="2" charset="-78"/>
              </a:rPr>
              <a:t>اصطلاحی </a:t>
            </a:r>
            <a:r>
              <a:rPr lang="ar-SA" b="1" dirty="0">
                <a:latin typeface="Calibri" panose="020F0502020204030204" pitchFamily="34" charset="0"/>
                <a:ea typeface="Calibri" panose="020F0502020204030204" pitchFamily="34" charset="0"/>
                <a:cs typeface="B Nazanin" panose="00000400000000000000" pitchFamily="2" charset="-78"/>
              </a:rPr>
              <a:t>: دینی الهی است که شامل مجموعه عقاید عقلانی و مناسک الهی و مجموعه دستور های فردی ، اجتماعی است که با هدف سعادت ورشد دنیوی واخروی به عنوان آخرین دین الهی مطرح شده </a:t>
            </a:r>
            <a:r>
              <a:rPr lang="ar-SA" b="1" dirty="0" smtClean="0">
                <a:latin typeface="Calibri" panose="020F0502020204030204" pitchFamily="34" charset="0"/>
                <a:ea typeface="Calibri" panose="020F0502020204030204" pitchFamily="34" charset="0"/>
                <a:cs typeface="B Nazanin" panose="00000400000000000000" pitchFamily="2" charset="-78"/>
              </a:rPr>
              <a:t>است</a:t>
            </a:r>
            <a:r>
              <a:rPr lang="fa-IR" dirty="0" smtClean="0">
                <a:latin typeface="Calibri" panose="020F0502020204030204" pitchFamily="34" charset="0"/>
                <a:ea typeface="Calibri" panose="020F0502020204030204" pitchFamily="34" charset="0"/>
                <a:cs typeface="B Nazanin" panose="00000400000000000000" pitchFamily="2" charset="-78"/>
              </a:rPr>
              <a:t>.</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
        <p:nvSpPr>
          <p:cNvPr id="2" name="Decagon 1"/>
          <p:cNvSpPr/>
          <p:nvPr/>
        </p:nvSpPr>
        <p:spPr>
          <a:xfrm>
            <a:off x="11730527" y="68366"/>
            <a:ext cx="461473" cy="324740"/>
          </a:xfrm>
          <a:prstGeom prst="dec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5-Point Star 2"/>
          <p:cNvSpPr/>
          <p:nvPr/>
        </p:nvSpPr>
        <p:spPr>
          <a:xfrm>
            <a:off x="11801741" y="3157068"/>
            <a:ext cx="319044" cy="374180"/>
          </a:xfrm>
          <a:prstGeom prst="star5">
            <a:avLst>
              <a:gd name="adj" fmla="val 21164"/>
              <a:gd name="hf" fmla="val 105146"/>
              <a:gd name="vf" fmla="val 11055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Heptagon 4"/>
          <p:cNvSpPr/>
          <p:nvPr/>
        </p:nvSpPr>
        <p:spPr>
          <a:xfrm>
            <a:off x="11801741" y="5537674"/>
            <a:ext cx="316195" cy="341832"/>
          </a:xfrm>
          <a:prstGeom prst="hep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smtClean="0"/>
              <a:t>1</a:t>
            </a:r>
            <a:endParaRPr lang="en-US" dirty="0"/>
          </a:p>
        </p:txBody>
      </p:sp>
      <p:sp>
        <p:nvSpPr>
          <p:cNvPr id="6" name="Dodecagon 5"/>
          <p:cNvSpPr/>
          <p:nvPr/>
        </p:nvSpPr>
        <p:spPr>
          <a:xfrm>
            <a:off x="11801740" y="5975344"/>
            <a:ext cx="316195" cy="299103"/>
          </a:xfrm>
          <a:prstGeom prst="dodecag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dirty="0" smtClean="0"/>
              <a:t>2</a:t>
            </a:r>
            <a:endParaRPr lang="en-US" dirty="0"/>
          </a:p>
        </p:txBody>
      </p:sp>
      <p:sp>
        <p:nvSpPr>
          <p:cNvPr id="7" name="TextBox 6"/>
          <p:cNvSpPr txBox="1"/>
          <p:nvPr/>
        </p:nvSpPr>
        <p:spPr>
          <a:xfrm>
            <a:off x="3008119" y="2965363"/>
            <a:ext cx="4727576" cy="369332"/>
          </a:xfrm>
          <a:prstGeom prst="rect">
            <a:avLst/>
          </a:prstGeom>
          <a:effectLst>
            <a:glow rad="228600">
              <a:schemeClr val="accent5">
                <a:satMod val="175000"/>
                <a:alpha val="40000"/>
              </a:schemeClr>
            </a:glow>
            <a:outerShdw blurRad="38100" dist="25400" dir="5400000" rotWithShape="0">
              <a:srgbClr val="000000">
                <a:alpha val="25000"/>
              </a:srgbClr>
            </a:outerShdw>
          </a:effectLst>
          <a:scene3d>
            <a:camera prst="orthographicFront"/>
            <a:lightRig rig="threePt" dir="t"/>
          </a:scene3d>
          <a:sp3d>
            <a:bevelT prst="slope"/>
          </a:sp3d>
        </p:spPr>
        <p:style>
          <a:lnRef idx="1">
            <a:schemeClr val="accent6"/>
          </a:lnRef>
          <a:fillRef idx="3">
            <a:schemeClr val="accent6"/>
          </a:fillRef>
          <a:effectRef idx="2">
            <a:schemeClr val="accent6"/>
          </a:effectRef>
          <a:fontRef idx="minor">
            <a:schemeClr val="lt1"/>
          </a:fontRef>
        </p:style>
        <p:txBody>
          <a:bodyPr wrap="none" rtlCol="0">
            <a:spAutoFit/>
          </a:bodyPr>
          <a:lstStyle/>
          <a:p>
            <a:r>
              <a:rPr lang="fa-IR" dirty="0" smtClean="0">
                <a:solidFill>
                  <a:srgbClr val="FFFF00"/>
                </a:solidFill>
                <a:effectLst>
                  <a:glow rad="228600">
                    <a:schemeClr val="accent1">
                      <a:satMod val="175000"/>
                      <a:alpha val="40000"/>
                    </a:schemeClr>
                  </a:glow>
                  <a:reflection blurRad="6350" stA="60000" endA="900" endPos="60000" dist="29997" dir="5400000" sy="-100000" algn="bl" rotWithShape="0"/>
                </a:effectLst>
                <a:cs typeface="B Nazanin" panose="00000400000000000000" pitchFamily="2" charset="-78"/>
              </a:rPr>
              <a:t>باور ها درست تر و غلط تر ندارند ،یا یک باور درست است یا غلط </a:t>
            </a:r>
            <a:r>
              <a:rPr lang="fa-IR" dirty="0" smtClean="0">
                <a:cs typeface="B Nazanin" panose="00000400000000000000" pitchFamily="2" charset="-78"/>
              </a:rPr>
              <a:t>.</a:t>
            </a:r>
            <a:endParaRPr lang="en-US" dirty="0">
              <a:cs typeface="B Nazanin" panose="00000400000000000000" pitchFamily="2" charset="-78"/>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68198">
            <a:off x="2114315" y="251638"/>
            <a:ext cx="1787609" cy="1190548"/>
          </a:xfrm>
          <a:prstGeom prst="rect">
            <a:avLst/>
          </a:prstGeom>
          <a:effectLst>
            <a:glow rad="228600">
              <a:schemeClr val="accent4">
                <a:satMod val="175000"/>
                <a:alpha val="40000"/>
              </a:schemeClr>
            </a:glow>
          </a:effectLst>
          <a:scene3d>
            <a:camera prst="orthographicFront"/>
            <a:lightRig rig="threePt" dir="t"/>
          </a:scene3d>
          <a:sp3d>
            <a:bevelT w="139700" prst="cross"/>
          </a:sp3d>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282" y="4790838"/>
            <a:ext cx="3204674" cy="1252873"/>
          </a:xfrm>
          <a:prstGeom prst="rect">
            <a:avLst/>
          </a:prstGeom>
          <a:scene3d>
            <a:camera prst="obliqueBottomLeft"/>
            <a:lightRig rig="threePt" dir="t"/>
          </a:scene3d>
          <a:sp3d>
            <a:bevelT w="114300" prst="artDeco"/>
          </a:sp3d>
        </p:spPr>
      </p:pic>
    </p:spTree>
    <p:extLst>
      <p:ext uri="{BB962C8B-B14F-4D97-AF65-F5344CB8AC3E}">
        <p14:creationId xmlns:p14="http://schemas.microsoft.com/office/powerpoint/2010/main" val="377174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2)">
                                      <p:cBhvr>
                                        <p:cTn id="7" dur="2000"/>
                                        <p:tgtEl>
                                          <p:spTgt spid="8"/>
                                        </p:tgtEl>
                                      </p:cBhvr>
                                    </p:animEffect>
                                  </p:childTnLst>
                                </p:cTn>
                              </p:par>
                              <p:par>
                                <p:cTn id="8" presetID="21"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8)">
                                      <p:cBhvr>
                                        <p:cTn id="10" dur="2000"/>
                                        <p:tgtEl>
                                          <p:spTgt spid="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7"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9" dur="2000"/>
                                        <p:tgtEl>
                                          <p:spTgt spid="4">
                                            <p:txEl>
                                              <p:pRg st="0" end="0"/>
                                            </p:txEl>
                                          </p:spTgt>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p:cTn id="22"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3"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4" dur="2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5" dur="2000"/>
                                        <p:tgtEl>
                                          <p:spTgt spid="4">
                                            <p:txEl>
                                              <p:pRg st="1" end="1"/>
                                            </p:txEl>
                                          </p:spTgt>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1" dur="2000"/>
                                        <p:tgtEl>
                                          <p:spTgt spid="4">
                                            <p:txEl>
                                              <p:pRg st="2" end="2"/>
                                            </p:txEl>
                                          </p:spTgt>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7" dur="2000"/>
                                        <p:tgtEl>
                                          <p:spTgt spid="4">
                                            <p:txEl>
                                              <p:pRg st="3" end="3"/>
                                            </p:txEl>
                                          </p:spTgt>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p:cTn id="40" dur="2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1" dur="2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2" dur="2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3" dur="2000"/>
                                        <p:tgtEl>
                                          <p:spTgt spid="4">
                                            <p:txEl>
                                              <p:pRg st="4" end="4"/>
                                            </p:txEl>
                                          </p:spTgt>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 calcmode="lin" valueType="num">
                                      <p:cBhvr>
                                        <p:cTn id="46" dur="2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7" dur="2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8" dur="2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9" dur="2000"/>
                                        <p:tgtEl>
                                          <p:spTgt spid="4">
                                            <p:txEl>
                                              <p:pRg st="5" end="5"/>
                                            </p:txEl>
                                          </p:spTgt>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 calcmode="lin" valueType="num">
                                      <p:cBhvr>
                                        <p:cTn id="52" dur="2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3" dur="2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4" dur="2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5" dur="2000"/>
                                        <p:tgtEl>
                                          <p:spTgt spid="4">
                                            <p:txEl>
                                              <p:pRg st="6" end="6"/>
                                            </p:txEl>
                                          </p:spTgt>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 calcmode="lin" valueType="num">
                                      <p:cBhvr>
                                        <p:cTn id="58" dur="2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9" dur="2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60" dur="2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61" dur="2000"/>
                                        <p:tgtEl>
                                          <p:spTgt spid="4">
                                            <p:txEl>
                                              <p:pRg st="7" end="7"/>
                                            </p:txEl>
                                          </p:spTgt>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
                                            <p:txEl>
                                              <p:pRg st="8" end="8"/>
                                            </p:txEl>
                                          </p:spTgt>
                                        </p:tgtEl>
                                        <p:attrNameLst>
                                          <p:attrName>style.visibility</p:attrName>
                                        </p:attrNameLst>
                                      </p:cBhvr>
                                      <p:to>
                                        <p:strVal val="visible"/>
                                      </p:to>
                                    </p:set>
                                    <p:anim calcmode="lin" valueType="num">
                                      <p:cBhvr>
                                        <p:cTn id="64" dur="2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5" dur="2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66" dur="2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67" dur="2000"/>
                                        <p:tgtEl>
                                          <p:spTgt spid="4">
                                            <p:txEl>
                                              <p:pRg st="8" end="8"/>
                                            </p:txEl>
                                          </p:spTgt>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2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2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72" dur="2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73" dur="2000"/>
                                        <p:tgtEl>
                                          <p:spTgt spid="4">
                                            <p:txEl>
                                              <p:pRg st="9" end="9"/>
                                            </p:txEl>
                                          </p:spTgt>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4">
                                            <p:txEl>
                                              <p:pRg st="10" end="10"/>
                                            </p:txEl>
                                          </p:spTgt>
                                        </p:tgtEl>
                                        <p:attrNameLst>
                                          <p:attrName>style.visibility</p:attrName>
                                        </p:attrNameLst>
                                      </p:cBhvr>
                                      <p:to>
                                        <p:strVal val="visible"/>
                                      </p:to>
                                    </p:set>
                                    <p:anim calcmode="lin" valueType="num">
                                      <p:cBhvr>
                                        <p:cTn id="76" dur="2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7" dur="2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78" dur="2000" fill="hold"/>
                                        <p:tgtEl>
                                          <p:spTgt spid="4">
                                            <p:txEl>
                                              <p:pRg st="10" end="10"/>
                                            </p:txEl>
                                          </p:spTgt>
                                        </p:tgtEl>
                                        <p:attrNameLst>
                                          <p:attrName>style.rotation</p:attrName>
                                        </p:attrNameLst>
                                      </p:cBhvr>
                                      <p:tavLst>
                                        <p:tav tm="0">
                                          <p:val>
                                            <p:fltVal val="90"/>
                                          </p:val>
                                        </p:tav>
                                        <p:tav tm="100000">
                                          <p:val>
                                            <p:fltVal val="0"/>
                                          </p:val>
                                        </p:tav>
                                      </p:tavLst>
                                    </p:anim>
                                    <p:animEffect transition="in" filter="fade">
                                      <p:cBhvr>
                                        <p:cTn id="79" dur="2000"/>
                                        <p:tgtEl>
                                          <p:spTgt spid="4">
                                            <p:txEl>
                                              <p:pRg st="10" end="10"/>
                                            </p:txEl>
                                          </p:spTgt>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 calcmode="lin" valueType="num">
                                      <p:cBhvr>
                                        <p:cTn id="82" dur="20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83" dur="2000" fill="hold"/>
                                        <p:tgtEl>
                                          <p:spTgt spid="4">
                                            <p:txEl>
                                              <p:pRg st="11" end="11"/>
                                            </p:txEl>
                                          </p:spTgt>
                                        </p:tgtEl>
                                        <p:attrNameLst>
                                          <p:attrName>ppt_h</p:attrName>
                                        </p:attrNameLst>
                                      </p:cBhvr>
                                      <p:tavLst>
                                        <p:tav tm="0">
                                          <p:val>
                                            <p:fltVal val="0"/>
                                          </p:val>
                                        </p:tav>
                                        <p:tav tm="100000">
                                          <p:val>
                                            <p:strVal val="#ppt_h"/>
                                          </p:val>
                                        </p:tav>
                                      </p:tavLst>
                                    </p:anim>
                                    <p:anim calcmode="lin" valueType="num">
                                      <p:cBhvr>
                                        <p:cTn id="84" dur="2000" fill="hold"/>
                                        <p:tgtEl>
                                          <p:spTgt spid="4">
                                            <p:txEl>
                                              <p:pRg st="11" end="11"/>
                                            </p:txEl>
                                          </p:spTgt>
                                        </p:tgtEl>
                                        <p:attrNameLst>
                                          <p:attrName>style.rotation</p:attrName>
                                        </p:attrNameLst>
                                      </p:cBhvr>
                                      <p:tavLst>
                                        <p:tav tm="0">
                                          <p:val>
                                            <p:fltVal val="90"/>
                                          </p:val>
                                        </p:tav>
                                        <p:tav tm="100000">
                                          <p:val>
                                            <p:fltVal val="0"/>
                                          </p:val>
                                        </p:tav>
                                      </p:tavLst>
                                    </p:anim>
                                    <p:animEffect transition="in" filter="fade">
                                      <p:cBhvr>
                                        <p:cTn id="85" dur="2000"/>
                                        <p:tgtEl>
                                          <p:spTgt spid="4">
                                            <p:txEl>
                                              <p:pRg st="11" end="11"/>
                                            </p:txEl>
                                          </p:spTgt>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4">
                                            <p:txEl>
                                              <p:pRg st="12" end="12"/>
                                            </p:txEl>
                                          </p:spTgt>
                                        </p:tgtEl>
                                        <p:attrNameLst>
                                          <p:attrName>style.visibility</p:attrName>
                                        </p:attrNameLst>
                                      </p:cBhvr>
                                      <p:to>
                                        <p:strVal val="visible"/>
                                      </p:to>
                                    </p:set>
                                    <p:anim calcmode="lin" valueType="num">
                                      <p:cBhvr>
                                        <p:cTn id="88" dur="20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89" dur="2000" fill="hold"/>
                                        <p:tgtEl>
                                          <p:spTgt spid="4">
                                            <p:txEl>
                                              <p:pRg st="12" end="12"/>
                                            </p:txEl>
                                          </p:spTgt>
                                        </p:tgtEl>
                                        <p:attrNameLst>
                                          <p:attrName>ppt_h</p:attrName>
                                        </p:attrNameLst>
                                      </p:cBhvr>
                                      <p:tavLst>
                                        <p:tav tm="0">
                                          <p:val>
                                            <p:fltVal val="0"/>
                                          </p:val>
                                        </p:tav>
                                        <p:tav tm="100000">
                                          <p:val>
                                            <p:strVal val="#ppt_h"/>
                                          </p:val>
                                        </p:tav>
                                      </p:tavLst>
                                    </p:anim>
                                    <p:anim calcmode="lin" valueType="num">
                                      <p:cBhvr>
                                        <p:cTn id="90" dur="2000" fill="hold"/>
                                        <p:tgtEl>
                                          <p:spTgt spid="4">
                                            <p:txEl>
                                              <p:pRg st="12" end="12"/>
                                            </p:txEl>
                                          </p:spTgt>
                                        </p:tgtEl>
                                        <p:attrNameLst>
                                          <p:attrName>style.rotation</p:attrName>
                                        </p:attrNameLst>
                                      </p:cBhvr>
                                      <p:tavLst>
                                        <p:tav tm="0">
                                          <p:val>
                                            <p:fltVal val="90"/>
                                          </p:val>
                                        </p:tav>
                                        <p:tav tm="100000">
                                          <p:val>
                                            <p:fltVal val="0"/>
                                          </p:val>
                                        </p:tav>
                                      </p:tavLst>
                                    </p:anim>
                                    <p:animEffect transition="in" filter="fade">
                                      <p:cBhvr>
                                        <p:cTn id="91" dur="2000"/>
                                        <p:tgtEl>
                                          <p:spTgt spid="4">
                                            <p:txEl>
                                              <p:pRg st="12" end="12"/>
                                            </p:txEl>
                                          </p:spTgt>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4">
                                            <p:txEl>
                                              <p:pRg st="13" end="13"/>
                                            </p:txEl>
                                          </p:spTgt>
                                        </p:tgtEl>
                                        <p:attrNameLst>
                                          <p:attrName>style.visibility</p:attrName>
                                        </p:attrNameLst>
                                      </p:cBhvr>
                                      <p:to>
                                        <p:strVal val="visible"/>
                                      </p:to>
                                    </p:set>
                                    <p:anim calcmode="lin" valueType="num">
                                      <p:cBhvr>
                                        <p:cTn id="94" dur="2000" fill="hold"/>
                                        <p:tgtEl>
                                          <p:spTgt spid="4">
                                            <p:txEl>
                                              <p:pRg st="13" end="13"/>
                                            </p:txEl>
                                          </p:spTgt>
                                        </p:tgtEl>
                                        <p:attrNameLst>
                                          <p:attrName>ppt_w</p:attrName>
                                        </p:attrNameLst>
                                      </p:cBhvr>
                                      <p:tavLst>
                                        <p:tav tm="0">
                                          <p:val>
                                            <p:fltVal val="0"/>
                                          </p:val>
                                        </p:tav>
                                        <p:tav tm="100000">
                                          <p:val>
                                            <p:strVal val="#ppt_w"/>
                                          </p:val>
                                        </p:tav>
                                      </p:tavLst>
                                    </p:anim>
                                    <p:anim calcmode="lin" valueType="num">
                                      <p:cBhvr>
                                        <p:cTn id="95" dur="2000" fill="hold"/>
                                        <p:tgtEl>
                                          <p:spTgt spid="4">
                                            <p:txEl>
                                              <p:pRg st="13" end="13"/>
                                            </p:txEl>
                                          </p:spTgt>
                                        </p:tgtEl>
                                        <p:attrNameLst>
                                          <p:attrName>ppt_h</p:attrName>
                                        </p:attrNameLst>
                                      </p:cBhvr>
                                      <p:tavLst>
                                        <p:tav tm="0">
                                          <p:val>
                                            <p:fltVal val="0"/>
                                          </p:val>
                                        </p:tav>
                                        <p:tav tm="100000">
                                          <p:val>
                                            <p:strVal val="#ppt_h"/>
                                          </p:val>
                                        </p:tav>
                                      </p:tavLst>
                                    </p:anim>
                                    <p:anim calcmode="lin" valueType="num">
                                      <p:cBhvr>
                                        <p:cTn id="96" dur="2000" fill="hold"/>
                                        <p:tgtEl>
                                          <p:spTgt spid="4">
                                            <p:txEl>
                                              <p:pRg st="13" end="13"/>
                                            </p:txEl>
                                          </p:spTgt>
                                        </p:tgtEl>
                                        <p:attrNameLst>
                                          <p:attrName>style.rotation</p:attrName>
                                        </p:attrNameLst>
                                      </p:cBhvr>
                                      <p:tavLst>
                                        <p:tav tm="0">
                                          <p:val>
                                            <p:fltVal val="90"/>
                                          </p:val>
                                        </p:tav>
                                        <p:tav tm="100000">
                                          <p:val>
                                            <p:fltVal val="0"/>
                                          </p:val>
                                        </p:tav>
                                      </p:tavLst>
                                    </p:anim>
                                    <p:animEffect transition="in" filter="fade">
                                      <p:cBhvr>
                                        <p:cTn id="97" dur="2000"/>
                                        <p:tgtEl>
                                          <p:spTgt spid="4">
                                            <p:txEl>
                                              <p:pRg st="13" end="13"/>
                                            </p:txEl>
                                          </p:spTgt>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4">
                                            <p:txEl>
                                              <p:pRg st="14" end="14"/>
                                            </p:txEl>
                                          </p:spTgt>
                                        </p:tgtEl>
                                        <p:attrNameLst>
                                          <p:attrName>style.visibility</p:attrName>
                                        </p:attrNameLst>
                                      </p:cBhvr>
                                      <p:to>
                                        <p:strVal val="visible"/>
                                      </p:to>
                                    </p:set>
                                    <p:anim calcmode="lin" valueType="num">
                                      <p:cBhvr>
                                        <p:cTn id="100" dur="2000" fill="hold"/>
                                        <p:tgtEl>
                                          <p:spTgt spid="4">
                                            <p:txEl>
                                              <p:pRg st="14" end="14"/>
                                            </p:txEl>
                                          </p:spTgt>
                                        </p:tgtEl>
                                        <p:attrNameLst>
                                          <p:attrName>ppt_w</p:attrName>
                                        </p:attrNameLst>
                                      </p:cBhvr>
                                      <p:tavLst>
                                        <p:tav tm="0">
                                          <p:val>
                                            <p:fltVal val="0"/>
                                          </p:val>
                                        </p:tav>
                                        <p:tav tm="100000">
                                          <p:val>
                                            <p:strVal val="#ppt_w"/>
                                          </p:val>
                                        </p:tav>
                                      </p:tavLst>
                                    </p:anim>
                                    <p:anim calcmode="lin" valueType="num">
                                      <p:cBhvr>
                                        <p:cTn id="101" dur="2000" fill="hold"/>
                                        <p:tgtEl>
                                          <p:spTgt spid="4">
                                            <p:txEl>
                                              <p:pRg st="14" end="14"/>
                                            </p:txEl>
                                          </p:spTgt>
                                        </p:tgtEl>
                                        <p:attrNameLst>
                                          <p:attrName>ppt_h</p:attrName>
                                        </p:attrNameLst>
                                      </p:cBhvr>
                                      <p:tavLst>
                                        <p:tav tm="0">
                                          <p:val>
                                            <p:fltVal val="0"/>
                                          </p:val>
                                        </p:tav>
                                        <p:tav tm="100000">
                                          <p:val>
                                            <p:strVal val="#ppt_h"/>
                                          </p:val>
                                        </p:tav>
                                      </p:tavLst>
                                    </p:anim>
                                    <p:anim calcmode="lin" valueType="num">
                                      <p:cBhvr>
                                        <p:cTn id="102" dur="2000" fill="hold"/>
                                        <p:tgtEl>
                                          <p:spTgt spid="4">
                                            <p:txEl>
                                              <p:pRg st="14" end="14"/>
                                            </p:txEl>
                                          </p:spTgt>
                                        </p:tgtEl>
                                        <p:attrNameLst>
                                          <p:attrName>style.rotation</p:attrName>
                                        </p:attrNameLst>
                                      </p:cBhvr>
                                      <p:tavLst>
                                        <p:tav tm="0">
                                          <p:val>
                                            <p:fltVal val="90"/>
                                          </p:val>
                                        </p:tav>
                                        <p:tav tm="100000">
                                          <p:val>
                                            <p:fltVal val="0"/>
                                          </p:val>
                                        </p:tav>
                                      </p:tavLst>
                                    </p:anim>
                                    <p:animEffect transition="in" filter="fade">
                                      <p:cBhvr>
                                        <p:cTn id="103" dur="2000"/>
                                        <p:tgtEl>
                                          <p:spTgt spid="4">
                                            <p:txEl>
                                              <p:pRg st="14" end="14"/>
                                            </p:txEl>
                                          </p:spTgt>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4">
                                            <p:txEl>
                                              <p:pRg st="15" end="15"/>
                                            </p:txEl>
                                          </p:spTgt>
                                        </p:tgtEl>
                                        <p:attrNameLst>
                                          <p:attrName>style.visibility</p:attrName>
                                        </p:attrNameLst>
                                      </p:cBhvr>
                                      <p:to>
                                        <p:strVal val="visible"/>
                                      </p:to>
                                    </p:set>
                                    <p:anim calcmode="lin" valueType="num">
                                      <p:cBhvr>
                                        <p:cTn id="106" dur="2000" fill="hold"/>
                                        <p:tgtEl>
                                          <p:spTgt spid="4">
                                            <p:txEl>
                                              <p:pRg st="15" end="15"/>
                                            </p:txEl>
                                          </p:spTgt>
                                        </p:tgtEl>
                                        <p:attrNameLst>
                                          <p:attrName>ppt_w</p:attrName>
                                        </p:attrNameLst>
                                      </p:cBhvr>
                                      <p:tavLst>
                                        <p:tav tm="0">
                                          <p:val>
                                            <p:fltVal val="0"/>
                                          </p:val>
                                        </p:tav>
                                        <p:tav tm="100000">
                                          <p:val>
                                            <p:strVal val="#ppt_w"/>
                                          </p:val>
                                        </p:tav>
                                      </p:tavLst>
                                    </p:anim>
                                    <p:anim calcmode="lin" valueType="num">
                                      <p:cBhvr>
                                        <p:cTn id="107" dur="2000" fill="hold"/>
                                        <p:tgtEl>
                                          <p:spTgt spid="4">
                                            <p:txEl>
                                              <p:pRg st="15" end="15"/>
                                            </p:txEl>
                                          </p:spTgt>
                                        </p:tgtEl>
                                        <p:attrNameLst>
                                          <p:attrName>ppt_h</p:attrName>
                                        </p:attrNameLst>
                                      </p:cBhvr>
                                      <p:tavLst>
                                        <p:tav tm="0">
                                          <p:val>
                                            <p:fltVal val="0"/>
                                          </p:val>
                                        </p:tav>
                                        <p:tav tm="100000">
                                          <p:val>
                                            <p:strVal val="#ppt_h"/>
                                          </p:val>
                                        </p:tav>
                                      </p:tavLst>
                                    </p:anim>
                                    <p:anim calcmode="lin" valueType="num">
                                      <p:cBhvr>
                                        <p:cTn id="108" dur="2000" fill="hold"/>
                                        <p:tgtEl>
                                          <p:spTgt spid="4">
                                            <p:txEl>
                                              <p:pRg st="15" end="15"/>
                                            </p:txEl>
                                          </p:spTgt>
                                        </p:tgtEl>
                                        <p:attrNameLst>
                                          <p:attrName>style.rotation</p:attrName>
                                        </p:attrNameLst>
                                      </p:cBhvr>
                                      <p:tavLst>
                                        <p:tav tm="0">
                                          <p:val>
                                            <p:fltVal val="90"/>
                                          </p:val>
                                        </p:tav>
                                        <p:tav tm="100000">
                                          <p:val>
                                            <p:fltVal val="0"/>
                                          </p:val>
                                        </p:tav>
                                      </p:tavLst>
                                    </p:anim>
                                    <p:animEffect transition="in" filter="fade">
                                      <p:cBhvr>
                                        <p:cTn id="109" dur="20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3863</TotalTime>
  <Words>1194</Words>
  <Application>Microsoft Office PowerPoint</Application>
  <PresentationFormat>Widescreen</PresentationFormat>
  <Paragraphs>125</Paragraphs>
  <Slides>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Aldhabi</vt:lpstr>
      <vt:lpstr>Andalus</vt:lpstr>
      <vt:lpstr>Arabic Typesetting</vt:lpstr>
      <vt:lpstr>Arial</vt:lpstr>
      <vt:lpstr>B Nazanin</vt:lpstr>
      <vt:lpstr>Calibri</vt:lpstr>
      <vt:lpstr>Century Gothic</vt:lpstr>
      <vt:lpstr>Segoe UI Symbol</vt:lpstr>
      <vt:lpstr>Tahoma</vt:lpstr>
      <vt:lpstr>Wingdings 3</vt:lpstr>
      <vt:lpstr>Wisp</vt:lpstr>
      <vt:lpstr>بسم الله الرحمن الرحیم</vt:lpstr>
      <vt:lpstr>PowerPoint Presentation</vt:lpstr>
      <vt:lpstr>PowerPoint Presentation</vt:lpstr>
      <vt:lpstr> درس اول : نیاز ما به پی جویی دین</vt:lpstr>
      <vt:lpstr>PowerPoint Presentation</vt:lpstr>
      <vt:lpstr>درس دوم : توضیح دین</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الرحیم</dc:title>
  <dc:creator>Admin</dc:creator>
  <cp:lastModifiedBy>Admin</cp:lastModifiedBy>
  <cp:revision>398</cp:revision>
  <dcterms:created xsi:type="dcterms:W3CDTF">2018-11-05T14:04:07Z</dcterms:created>
  <dcterms:modified xsi:type="dcterms:W3CDTF">2019-03-12T10:24:30Z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